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9" r:id="rId3"/>
    <p:sldId id="260" r:id="rId4"/>
    <p:sldId id="261" r:id="rId5"/>
    <p:sldId id="263" r:id="rId6"/>
    <p:sldId id="325" r:id="rId7"/>
    <p:sldId id="262" r:id="rId8"/>
    <p:sldId id="265" r:id="rId9"/>
    <p:sldId id="267" r:id="rId10"/>
    <p:sldId id="268" r:id="rId11"/>
    <p:sldId id="269" r:id="rId12"/>
    <p:sldId id="333" r:id="rId13"/>
    <p:sldId id="270" r:id="rId14"/>
    <p:sldId id="264" r:id="rId15"/>
    <p:sldId id="271" r:id="rId16"/>
    <p:sldId id="273" r:id="rId17"/>
    <p:sldId id="272" r:id="rId18"/>
    <p:sldId id="274" r:id="rId19"/>
    <p:sldId id="328" r:id="rId20"/>
    <p:sldId id="329" r:id="rId21"/>
    <p:sldId id="278" r:id="rId22"/>
    <p:sldId id="277" r:id="rId23"/>
    <p:sldId id="279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290" r:id="rId33"/>
    <p:sldId id="291" r:id="rId34"/>
    <p:sldId id="292" r:id="rId35"/>
    <p:sldId id="305" r:id="rId36"/>
    <p:sldId id="293" r:id="rId37"/>
    <p:sldId id="304" r:id="rId38"/>
    <p:sldId id="307" r:id="rId39"/>
    <p:sldId id="331" r:id="rId40"/>
    <p:sldId id="330" r:id="rId41"/>
    <p:sldId id="294" r:id="rId42"/>
    <p:sldId id="295" r:id="rId43"/>
    <p:sldId id="296" r:id="rId44"/>
    <p:sldId id="332" r:id="rId45"/>
    <p:sldId id="297" r:id="rId46"/>
    <p:sldId id="306" r:id="rId47"/>
    <p:sldId id="298" r:id="rId48"/>
    <p:sldId id="299" r:id="rId49"/>
    <p:sldId id="300" r:id="rId50"/>
    <p:sldId id="301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</p:showPr>
  <p:clrMru>
    <a:srgbClr val="FF0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82" autoAdjust="0"/>
    <p:restoredTop sz="94660"/>
  </p:normalViewPr>
  <p:slideViewPr>
    <p:cSldViewPr snapToGrid="0" snapToObjects="1">
      <p:cViewPr>
        <p:scale>
          <a:sx n="94" d="100"/>
          <a:sy n="94" d="100"/>
        </p:scale>
        <p:origin x="-24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E8AEF8C-7AFA-4E3F-951B-21F3E2E5B79D}" type="datetimeFigureOut">
              <a:rPr lang="en-US"/>
              <a:pPr>
                <a:defRPr/>
              </a:pPr>
              <a:t>11/9/2012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DD48670-3767-4729-A5DE-415EE5CD88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BEBF676-162D-4546-9FE2-537E94828782}" type="datetimeFigureOut">
              <a:rPr lang="en-US"/>
              <a:pPr>
                <a:defRPr/>
              </a:pPr>
              <a:t>11/9/2012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BA141F9-107C-40CC-ADB5-ACF238B5C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84163" y="444500"/>
            <a:ext cx="8574087" cy="1468438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sz="4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84163" y="1906588"/>
            <a:ext cx="8575675" cy="138112"/>
            <a:chOff x="284163" y="1759424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9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9" name="TextBox 11"/>
          <p:cNvSpPr txBox="1"/>
          <p:nvPr/>
        </p:nvSpPr>
        <p:spPr>
          <a:xfrm>
            <a:off x="8231188" y="444500"/>
            <a:ext cx="58737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600">
                <a:solidFill>
                  <a:schemeClr val="bg1"/>
                </a:solidFill>
                <a:latin typeface="+mn-lt"/>
                <a:cs typeface="+mn-cs"/>
                <a:sym typeface="Wingdings"/>
              </a:rPr>
              <a:t></a:t>
            </a:r>
            <a:endParaRPr sz="360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0" name="Rectangle 12"/>
          <p:cNvSpPr/>
          <p:nvPr/>
        </p:nvSpPr>
        <p:spPr>
          <a:xfrm>
            <a:off x="284163" y="6227763"/>
            <a:ext cx="8574087" cy="173037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anchor="b" anchorCtr="0"/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9/11/12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 ANS Teacher Workshop - Chicago, IL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EF1DF-99FD-4371-B841-1DB6026F9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284163" y="480218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sz="4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7" name="Rectangle 9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10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Rectangle 11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9/11/12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 ANS Teacher Workshop - Chicago, IL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5447E-1ED5-49E6-9F19-5DBD2BF3E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84163" y="4279900"/>
            <a:ext cx="8575675" cy="138113"/>
            <a:chOff x="284163" y="1759424"/>
            <a:chExt cx="8576373" cy="137411"/>
          </a:xfrm>
        </p:grpSpPr>
        <p:sp>
          <p:nvSpPr>
            <p:cNvPr id="6" name="Rectangle 9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10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11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/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9/11/12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 ANS Teacher Workshop - Chicago, IL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45242-5209-4975-9F04-79E7EAEBD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/>
          <p:nvPr/>
        </p:nvSpPr>
        <p:spPr>
          <a:xfrm>
            <a:off x="284163" y="4267200"/>
            <a:ext cx="2743200" cy="2120900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sz="4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284163" y="461963"/>
            <a:ext cx="8575675" cy="136525"/>
            <a:chOff x="284163" y="1759424"/>
            <a:chExt cx="8576373" cy="137411"/>
          </a:xfrm>
        </p:grpSpPr>
        <p:sp>
          <p:nvSpPr>
            <p:cNvPr id="8" name="Rectangle 15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Rectangle 16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0" name="Rectangle 17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9/11/12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 ANS Teacher Workshop - Chicago, IL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D4973-6CCE-4599-9A91-11FCEB544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3021013" y="4802188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sz="4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9" name="Rectangle 9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0" name="Rectangle 10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1" name="Rectangle 11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9/11/12</a:t>
            </a: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 ANS Teacher Workshop - Chicago, IL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A2970-8503-445E-95EC-7EA25D7BD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9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9/11/12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 ANS Teacher Workshop - Chicago, IL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BE9A4-ADEF-442F-9D27-8FD2ECE98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 rot="5400000">
            <a:off x="5314156" y="2856707"/>
            <a:ext cx="5934075" cy="1135062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 rot="5400000">
            <a:off x="4658519" y="3355181"/>
            <a:ext cx="5934075" cy="138113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2" y="1577847"/>
              <a:ext cx="159918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9"/>
            <p:cNvSpPr/>
            <p:nvPr/>
          </p:nvSpPr>
          <p:spPr>
            <a:xfrm>
              <a:off x="1885637" y="1577847"/>
              <a:ext cx="2741779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7415" y="1577847"/>
              <a:ext cx="4233121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9/11/12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 ANS Teacher Workshop - Chicago, IL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C5A3B-9456-4A6F-9F38-C24DC5E8B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 rot="5400000">
            <a:off x="-2200275" y="2857500"/>
            <a:ext cx="5934075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grpSp>
        <p:nvGrpSpPr>
          <p:cNvPr id="5" name="Group 11"/>
          <p:cNvGrpSpPr>
            <a:grpSpLocks/>
          </p:cNvGrpSpPr>
          <p:nvPr userDrawn="1"/>
        </p:nvGrpSpPr>
        <p:grpSpPr bwMode="auto">
          <a:xfrm>
            <a:off x="1333500" y="457200"/>
            <a:ext cx="138113" cy="5934075"/>
            <a:chOff x="7557246" y="457200"/>
            <a:chExt cx="137412" cy="5934457"/>
          </a:xfrm>
        </p:grpSpPr>
        <p:sp>
          <p:nvSpPr>
            <p:cNvPr id="6" name="Rectangle 8"/>
            <p:cNvSpPr/>
            <p:nvPr/>
          </p:nvSpPr>
          <p:spPr>
            <a:xfrm rot="5400000">
              <a:off x="7072673" y="941773"/>
              <a:ext cx="1106559" cy="1374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9"/>
            <p:cNvSpPr/>
            <p:nvPr/>
          </p:nvSpPr>
          <p:spPr>
            <a:xfrm rot="5400000">
              <a:off x="6677359" y="2445233"/>
              <a:ext cx="1897185" cy="1374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10"/>
            <p:cNvSpPr/>
            <p:nvPr/>
          </p:nvSpPr>
          <p:spPr>
            <a:xfrm rot="5400000">
              <a:off x="6161389" y="4858388"/>
              <a:ext cx="2929126" cy="1374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10800000">
            <a:off x="364383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08822" y="457200"/>
            <a:ext cx="6497637" cy="5937250"/>
          </a:xfrm>
        </p:spPr>
        <p:txBody>
          <a:bodyPr/>
          <a:lstStyle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9/11/12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 ANS Teacher Workshop - Chicago, IL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ADD59-581E-4CED-AF1F-0D2392902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 userDrawn="1"/>
        </p:nvSpPr>
        <p:spPr>
          <a:xfrm>
            <a:off x="277813" y="601663"/>
            <a:ext cx="4343400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sz="4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277813" y="457200"/>
            <a:ext cx="8577262" cy="138113"/>
            <a:chOff x="284163" y="1759424"/>
            <a:chExt cx="8576373" cy="137411"/>
          </a:xfrm>
        </p:grpSpPr>
        <p:sp>
          <p:nvSpPr>
            <p:cNvPr id="8" name="Rectangle 9"/>
            <p:cNvSpPr/>
            <p:nvPr/>
          </p:nvSpPr>
          <p:spPr>
            <a:xfrm>
              <a:off x="284163" y="1759424"/>
              <a:ext cx="2742916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Rectangle 10"/>
            <p:cNvSpPr/>
            <p:nvPr/>
          </p:nvSpPr>
          <p:spPr>
            <a:xfrm>
              <a:off x="3027079" y="1759424"/>
              <a:ext cx="1600034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0" name="Rectangle 11"/>
            <p:cNvSpPr/>
            <p:nvPr/>
          </p:nvSpPr>
          <p:spPr>
            <a:xfrm>
              <a:off x="4627113" y="1759424"/>
              <a:ext cx="4233423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5" y="597170"/>
            <a:ext cx="4337050" cy="1004295"/>
          </a:xfrm>
          <a:noFill/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8513" y="2055528"/>
            <a:ext cx="4342429" cy="4352544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2309" y="1601465"/>
            <a:ext cx="4298634" cy="36730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4621215" y="601632"/>
            <a:ext cx="4233671" cy="580644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9/11/12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 ANS Teacher Workshop - Chicago, IL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E8EB0-2262-42A4-820A-EB7C67BB7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9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9/11/12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 ANS Teacher Workshop - Chicago, IL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ABB66-502A-402A-866E-687A83330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/>
          <p:nvPr/>
        </p:nvSpPr>
        <p:spPr>
          <a:xfrm>
            <a:off x="284163" y="444500"/>
            <a:ext cx="8574087" cy="1468438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sz="4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284163" y="1906588"/>
            <a:ext cx="8575675" cy="138112"/>
            <a:chOff x="284163" y="1759424"/>
            <a:chExt cx="8576373" cy="137411"/>
          </a:xfrm>
        </p:grpSpPr>
        <p:sp>
          <p:nvSpPr>
            <p:cNvPr id="7" name="Rectangle 10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Rectangle 11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0" name="Rectangle 12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11" name="TextBox 18"/>
          <p:cNvSpPr txBox="1"/>
          <p:nvPr/>
        </p:nvSpPr>
        <p:spPr>
          <a:xfrm>
            <a:off x="8231188" y="444500"/>
            <a:ext cx="58737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600">
                <a:solidFill>
                  <a:schemeClr val="bg1"/>
                </a:solidFill>
                <a:latin typeface="+mn-lt"/>
                <a:cs typeface="+mn-cs"/>
                <a:sym typeface="Wingdings"/>
              </a:rPr>
              <a:t></a:t>
            </a:r>
            <a:endParaRPr sz="360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anchor="b" anchorCtr="0"/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9/11/12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 ANS Teacher Workshop - Chicago, IL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CA9CF-E2CD-4B96-BEE9-40F27612E7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284163" y="480218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sz="4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7" name="Rectangle 8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9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Rectangle 10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10" name="TextBox 11"/>
          <p:cNvSpPr txBox="1"/>
          <p:nvPr/>
        </p:nvSpPr>
        <p:spPr>
          <a:xfrm>
            <a:off x="8231188" y="4802188"/>
            <a:ext cx="5873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600">
                <a:solidFill>
                  <a:schemeClr val="bg1"/>
                </a:solidFill>
                <a:latin typeface="+mn-lt"/>
                <a:cs typeface="+mn-cs"/>
                <a:sym typeface="Wingdings"/>
              </a:rPr>
              <a:t></a:t>
            </a:r>
            <a:endParaRPr sz="360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/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9/11/12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 ANS Teacher Workshop - Chicago, IL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9FAEB-90AD-434B-89D4-3A6BAC867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7" name="Rectangle 9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10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Rectangle 11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9/11/12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 ANS Teacher Workshop - Chicago, IL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F398B-6088-4F96-969D-C46339E09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9" name="Rectangle 11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0" name="Rectangle 12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1" name="Rectangle 13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9/11/12</a:t>
            </a:r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 ANS Teacher Workshop - Chicago, IL</a:t>
            </a: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4C7D6-2469-416E-B0EA-97EC4EE46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5" name="Rectangle 7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" name="Rectangle 8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9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9/11/12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 ANS Teacher Workshop - Chicago, IL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629BF-31D3-4D5D-9E3A-9E60142EF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4163" y="452438"/>
            <a:ext cx="8575675" cy="138112"/>
            <a:chOff x="284163" y="1577847"/>
            <a:chExt cx="8576373" cy="137411"/>
          </a:xfrm>
        </p:grpSpPr>
        <p:sp>
          <p:nvSpPr>
            <p:cNvPr id="3" name="Rectangle 5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4" name="Rectangle 6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" name="Rectangle 7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9/11/12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 ANS Teacher Workshop - Chicago, IL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183A9-AA10-4E85-8AB5-BC71E8423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84163" y="452438"/>
            <a:ext cx="8575675" cy="138112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9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9/11/12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2012 ANS Teacher Workshop - Chicago, IL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D1208-541A-49E2-84CB-070AD6FAC6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175" y="2133600"/>
            <a:ext cx="7077075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500" y="64373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9/11/12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025" y="6437313"/>
            <a:ext cx="612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2012 ANS Teacher Workshop - Chicago, 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166688"/>
            <a:ext cx="631825" cy="3603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5E635F-1547-4A04-8054-8F9397703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238"/>
            <a:ext cx="8574087" cy="9683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9pPr>
    </p:titleStyle>
    <p:bodyStyle>
      <a:lvl1pPr marL="454025" indent="-454025" algn="l" rtl="0" eaLnBrk="0" fontAlgn="base" hangingPunct="0">
        <a:spcBef>
          <a:spcPts val="2000"/>
        </a:spcBef>
        <a:spcAft>
          <a:spcPct val="0"/>
        </a:spcAft>
        <a:buClr>
          <a:srgbClr val="A6A6A6"/>
        </a:buClr>
        <a:buSzPct val="90000"/>
        <a:buFont typeface="Wingdings" pitchFamily="2" charset="2"/>
        <a:buChar char="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04040"/>
        </a:buClr>
        <a:buSzPct val="90000"/>
        <a:buFont typeface="Wingdings" pitchFamily="2" charset="2"/>
        <a:buChar char="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260475" indent="-346075" algn="l" rtl="0" eaLnBrk="0" fontAlgn="base" hangingPunct="0">
        <a:spcBef>
          <a:spcPts val="600"/>
        </a:spcBef>
        <a:spcAft>
          <a:spcPct val="0"/>
        </a:spcAft>
        <a:buClr>
          <a:srgbClr val="A6A6A6"/>
        </a:buClr>
        <a:buSzPct val="90000"/>
        <a:buFont typeface="Wingdings" pitchFamily="2" charset="2"/>
        <a:buChar char="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200" indent="-339725" algn="l" rtl="0" eaLnBrk="0" fontAlgn="base" hangingPunct="0">
        <a:spcBef>
          <a:spcPts val="600"/>
        </a:spcBef>
        <a:spcAft>
          <a:spcPct val="0"/>
        </a:spcAft>
        <a:buClr>
          <a:srgbClr val="404040"/>
        </a:buClr>
        <a:buSzPct val="90000"/>
        <a:buFont typeface="Wingdings" pitchFamily="2" charset="2"/>
        <a:buChar char="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939925" indent="-331788" algn="l" rtl="0" eaLnBrk="0" fontAlgn="base" hangingPunct="0">
        <a:spcBef>
          <a:spcPts val="600"/>
        </a:spcBef>
        <a:spcAft>
          <a:spcPct val="0"/>
        </a:spcAft>
        <a:buClr>
          <a:srgbClr val="A6A6A6"/>
        </a:buClr>
        <a:buSzPct val="90000"/>
        <a:buFont typeface="Wingdings" pitchFamily="2" charset="2"/>
        <a:buChar char=""/>
        <a:defRPr kern="1200">
          <a:solidFill>
            <a:srgbClr val="262626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52" b="752"/>
          <a:stretch>
            <a:fillRect/>
          </a:stretch>
        </p:blipFill>
        <p:spPr bwMode="auto">
          <a:xfrm>
            <a:off x="284163" y="2017713"/>
            <a:ext cx="8574087" cy="4376737"/>
          </a:xfrm>
        </p:spPr>
      </p:pic>
      <p:sp>
        <p:nvSpPr>
          <p:cNvPr id="21506" name="Subtitle 4"/>
          <p:cNvSpPr>
            <a:spLocks noGrp="1"/>
          </p:cNvSpPr>
          <p:nvPr>
            <p:ph type="subTitle" idx="1"/>
          </p:nvPr>
        </p:nvSpPr>
        <p:spPr bwMode="auto">
          <a:xfrm>
            <a:off x="473075" y="1209675"/>
            <a:ext cx="7753350" cy="8080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Argonne National Laboratory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Nuclear Engineering Division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19100" y="555625"/>
            <a:ext cx="7810500" cy="646113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/>
              <a:t>Nuclear Energy </a:t>
            </a:r>
            <a:r>
              <a:rPr lang="en-US" sz="5400" dirty="0" smtClean="0">
                <a:latin typeface="+mn-lt"/>
              </a:rPr>
              <a:t>101</a:t>
            </a:r>
            <a:endParaRPr lang="en-US" sz="5400" dirty="0">
              <a:latin typeface="+mn-lt"/>
            </a:endParaRPr>
          </a:p>
        </p:txBody>
      </p:sp>
      <p:sp>
        <p:nvSpPr>
          <p:cNvPr id="21508" name="TextBox 7"/>
          <p:cNvSpPr txBox="1">
            <a:spLocks noChangeArrowheads="1"/>
          </p:cNvSpPr>
          <p:nvPr/>
        </p:nvSpPr>
        <p:spPr bwMode="auto">
          <a:xfrm>
            <a:off x="9890125" y="43973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MM90004107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0300" y="1543050"/>
            <a:ext cx="130016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125" y="4800600"/>
            <a:ext cx="5691188" cy="56673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How is a Power Plant like a Coffee Pot?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 bwMode="auto">
          <a:xfrm>
            <a:off x="3070225" y="5367338"/>
            <a:ext cx="5653088" cy="8048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We’ll burn something (wood, coal, natural gas, oil) in a boiler.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Now let’s make some electricity!</a:t>
            </a:r>
          </a:p>
        </p:txBody>
      </p:sp>
      <p:pic>
        <p:nvPicPr>
          <p:cNvPr id="30724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t="-29420" b="-29420"/>
          <a:stretch>
            <a:fillRect/>
          </a:stretch>
        </p:blipFill>
        <p:spPr bwMode="auto">
          <a:xfrm>
            <a:off x="284163" y="457200"/>
            <a:ext cx="2736850" cy="2908300"/>
          </a:xfrm>
        </p:spPr>
      </p:pic>
      <p:sp>
        <p:nvSpPr>
          <p:cNvPr id="13" name="Arc 12"/>
          <p:cNvSpPr/>
          <p:nvPr/>
        </p:nvSpPr>
        <p:spPr>
          <a:xfrm rot="5400000">
            <a:off x="4156509" y="1795793"/>
            <a:ext cx="2545230" cy="204025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>
            <a:stCxn id="0" idx="0"/>
          </p:cNvCxnSpPr>
          <p:nvPr/>
        </p:nvCxnSpPr>
        <p:spPr>
          <a:xfrm rot="5400000" flipV="1">
            <a:off x="6611938" y="2911475"/>
            <a:ext cx="0" cy="2352675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35600" y="1543050"/>
            <a:ext cx="2352675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435600" y="1878013"/>
            <a:ext cx="1524000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6197600" y="2994025"/>
            <a:ext cx="0" cy="15240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32" name="Picture Placeholder 65"/>
          <p:cNvPicPr>
            <a:picLocks noGrp="1" noChangeAspect="1"/>
          </p:cNvPicPr>
          <p:nvPr>
            <p:ph type="pic" idx="14"/>
          </p:nvPr>
        </p:nvPicPr>
        <p:blipFill>
          <a:blip r:embed="rId4"/>
          <a:srcRect l="-4996" r="-4996"/>
          <a:stretch>
            <a:fillRect/>
          </a:stretch>
        </p:blipFill>
        <p:spPr bwMode="auto">
          <a:xfrm>
            <a:off x="284163" y="3365500"/>
            <a:ext cx="1828800" cy="1936750"/>
          </a:xfrm>
        </p:spPr>
      </p:pic>
      <p:sp>
        <p:nvSpPr>
          <p:cNvPr id="30733" name="Rectangle 15"/>
          <p:cNvSpPr>
            <a:spLocks noChangeArrowheads="1"/>
          </p:cNvSpPr>
          <p:nvPr/>
        </p:nvSpPr>
        <p:spPr bwMode="auto">
          <a:xfrm>
            <a:off x="6194425" y="6505575"/>
            <a:ext cx="2663825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Calibri" pitchFamily="34" charset="0"/>
              </a:rPr>
              <a:t>Images: www.tva.gov or Microsoft Office Clip Art Gallery</a:t>
            </a:r>
          </a:p>
        </p:txBody>
      </p:sp>
    </p:spTree>
  </p:cSld>
  <p:clrMapOvr>
    <a:masterClrMapping/>
  </p:clrMapOvr>
  <p:transition spd="slow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54875" y="3590925"/>
            <a:ext cx="547688" cy="5492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1746" name="Picture 2" descr="MM90004107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0300" y="1543050"/>
            <a:ext cx="130016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125" y="4800600"/>
            <a:ext cx="5691188" cy="56673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How is a Power Plant like a Coffee Pot?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 bwMode="auto">
          <a:xfrm>
            <a:off x="3070225" y="5367338"/>
            <a:ext cx="5653088" cy="8048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 turbine and generator makes electricity using the energy of the steam.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A condenser turns the used steam back to water.</a:t>
            </a:r>
          </a:p>
        </p:txBody>
      </p:sp>
      <p:pic>
        <p:nvPicPr>
          <p:cNvPr id="31749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t="-29420" b="-29420"/>
          <a:stretch>
            <a:fillRect/>
          </a:stretch>
        </p:blipFill>
        <p:spPr bwMode="auto">
          <a:xfrm>
            <a:off x="284163" y="457200"/>
            <a:ext cx="2736850" cy="2908300"/>
          </a:xfrm>
        </p:spPr>
      </p:pic>
      <p:sp>
        <p:nvSpPr>
          <p:cNvPr id="13" name="Arc 12"/>
          <p:cNvSpPr/>
          <p:nvPr/>
        </p:nvSpPr>
        <p:spPr>
          <a:xfrm rot="5400000">
            <a:off x="4156509" y="1795793"/>
            <a:ext cx="2545230" cy="204025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>
            <a:stCxn id="0" idx="0"/>
          </p:cNvCxnSpPr>
          <p:nvPr/>
        </p:nvCxnSpPr>
        <p:spPr>
          <a:xfrm>
            <a:off x="5437188" y="4087813"/>
            <a:ext cx="1522412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35600" y="1543050"/>
            <a:ext cx="1524000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435600" y="1878013"/>
            <a:ext cx="1524000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6197600" y="2994025"/>
            <a:ext cx="0" cy="15240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 rot="16200000" flipH="1">
            <a:off x="5687340" y="1795749"/>
            <a:ext cx="2545230" cy="204025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7778750" y="3756025"/>
            <a:ext cx="401638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85100" y="3984625"/>
            <a:ext cx="400050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62" name="TextBox 21"/>
          <p:cNvSpPr txBox="1">
            <a:spLocks noChangeArrowheads="1"/>
          </p:cNvSpPr>
          <p:nvPr/>
        </p:nvSpPr>
        <p:spPr bwMode="auto">
          <a:xfrm>
            <a:off x="7150100" y="4105275"/>
            <a:ext cx="968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Condenser</a:t>
            </a:r>
          </a:p>
        </p:txBody>
      </p:sp>
      <p:sp>
        <p:nvSpPr>
          <p:cNvPr id="24" name="Trapezoid 23"/>
          <p:cNvSpPr/>
          <p:nvPr/>
        </p:nvSpPr>
        <p:spPr>
          <a:xfrm rot="16200000">
            <a:off x="7590632" y="2118519"/>
            <a:ext cx="639762" cy="457200"/>
          </a:xfrm>
          <a:prstGeom prst="trapezoid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5800" y="2027238"/>
            <a:ext cx="547688" cy="639762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7" name="Straight Connector 26"/>
          <p:cNvCxnSpPr>
            <a:stCxn id="24" idx="0"/>
            <a:endCxn id="26" idx="1"/>
          </p:cNvCxnSpPr>
          <p:nvPr/>
        </p:nvCxnSpPr>
        <p:spPr>
          <a:xfrm>
            <a:off x="7681913" y="2347913"/>
            <a:ext cx="623887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66" name="TextBox 28"/>
          <p:cNvSpPr txBox="1">
            <a:spLocks noChangeArrowheads="1"/>
          </p:cNvSpPr>
          <p:nvPr/>
        </p:nvSpPr>
        <p:spPr bwMode="auto">
          <a:xfrm>
            <a:off x="7834313" y="1512888"/>
            <a:ext cx="9413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Turbine/</a:t>
            </a:r>
          </a:p>
          <a:p>
            <a:r>
              <a:rPr lang="en-US" sz="1400">
                <a:latin typeface="Calibri" pitchFamily="34" charset="0"/>
              </a:rPr>
              <a:t>Generator</a:t>
            </a:r>
          </a:p>
        </p:txBody>
      </p:sp>
      <p:pic>
        <p:nvPicPr>
          <p:cNvPr id="31767" name="Picture Placeholder 65"/>
          <p:cNvPicPr>
            <a:picLocks noGrp="1" noChangeAspect="1"/>
          </p:cNvPicPr>
          <p:nvPr>
            <p:ph type="pic" idx="14"/>
          </p:nvPr>
        </p:nvPicPr>
        <p:blipFill>
          <a:blip r:embed="rId4"/>
          <a:srcRect l="-4996" r="-4996"/>
          <a:stretch>
            <a:fillRect/>
          </a:stretch>
        </p:blipFill>
        <p:spPr bwMode="auto">
          <a:xfrm>
            <a:off x="284163" y="3365500"/>
            <a:ext cx="1828800" cy="1936750"/>
          </a:xfrm>
        </p:spPr>
      </p:pic>
      <p:sp>
        <p:nvSpPr>
          <p:cNvPr id="31768" name="Rectangle 24"/>
          <p:cNvSpPr>
            <a:spLocks noChangeArrowheads="1"/>
          </p:cNvSpPr>
          <p:nvPr/>
        </p:nvSpPr>
        <p:spPr bwMode="auto">
          <a:xfrm>
            <a:off x="6194425" y="6505575"/>
            <a:ext cx="2663825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Calibri" pitchFamily="34" charset="0"/>
              </a:rPr>
              <a:t>Images: www.tva.gov or Microsoft Office Clip Art Gallery</a:t>
            </a:r>
          </a:p>
        </p:txBody>
      </p:sp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54875" y="3590925"/>
            <a:ext cx="547688" cy="5492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2770" name="Picture 2" descr="MM90004107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0300" y="1543050"/>
            <a:ext cx="130016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125" y="4800600"/>
            <a:ext cx="5691188" cy="56673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How is a Power Plant like a Coffee Pot?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 bwMode="auto">
          <a:xfrm>
            <a:off x="3070225" y="5367338"/>
            <a:ext cx="5653088" cy="8048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How do we control how much electricity we make?</a:t>
            </a:r>
          </a:p>
        </p:txBody>
      </p:sp>
      <p:pic>
        <p:nvPicPr>
          <p:cNvPr id="32773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t="-29420" b="-29420"/>
          <a:stretch>
            <a:fillRect/>
          </a:stretch>
        </p:blipFill>
        <p:spPr bwMode="auto">
          <a:xfrm>
            <a:off x="284163" y="457200"/>
            <a:ext cx="2736850" cy="2908300"/>
          </a:xfrm>
        </p:spPr>
      </p:pic>
      <p:sp>
        <p:nvSpPr>
          <p:cNvPr id="13" name="Arc 12"/>
          <p:cNvSpPr/>
          <p:nvPr/>
        </p:nvSpPr>
        <p:spPr>
          <a:xfrm rot="5400000">
            <a:off x="4156509" y="1795793"/>
            <a:ext cx="2545230" cy="204025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>
            <a:stCxn id="0" idx="0"/>
          </p:cNvCxnSpPr>
          <p:nvPr/>
        </p:nvCxnSpPr>
        <p:spPr>
          <a:xfrm>
            <a:off x="5437188" y="4087813"/>
            <a:ext cx="1522412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35600" y="1543050"/>
            <a:ext cx="1524000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435600" y="1878013"/>
            <a:ext cx="1524000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6197600" y="2994025"/>
            <a:ext cx="0" cy="15240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 rot="16200000" flipH="1">
            <a:off x="5687340" y="1795749"/>
            <a:ext cx="2545230" cy="204025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7778750" y="3756025"/>
            <a:ext cx="401638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85100" y="3984625"/>
            <a:ext cx="400050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86" name="TextBox 21"/>
          <p:cNvSpPr txBox="1">
            <a:spLocks noChangeArrowheads="1"/>
          </p:cNvSpPr>
          <p:nvPr/>
        </p:nvSpPr>
        <p:spPr bwMode="auto">
          <a:xfrm>
            <a:off x="7150100" y="4105275"/>
            <a:ext cx="968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Condenser</a:t>
            </a:r>
          </a:p>
        </p:txBody>
      </p:sp>
      <p:sp>
        <p:nvSpPr>
          <p:cNvPr id="24" name="Trapezoid 23"/>
          <p:cNvSpPr/>
          <p:nvPr/>
        </p:nvSpPr>
        <p:spPr>
          <a:xfrm rot="16200000">
            <a:off x="7590632" y="2118519"/>
            <a:ext cx="639762" cy="457200"/>
          </a:xfrm>
          <a:prstGeom prst="trapezoid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5800" y="2027238"/>
            <a:ext cx="547688" cy="639762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7" name="Straight Connector 26"/>
          <p:cNvCxnSpPr>
            <a:stCxn id="24" idx="0"/>
            <a:endCxn id="26" idx="1"/>
          </p:cNvCxnSpPr>
          <p:nvPr/>
        </p:nvCxnSpPr>
        <p:spPr>
          <a:xfrm>
            <a:off x="7681913" y="2347913"/>
            <a:ext cx="623887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90" name="TextBox 28"/>
          <p:cNvSpPr txBox="1">
            <a:spLocks noChangeArrowheads="1"/>
          </p:cNvSpPr>
          <p:nvPr/>
        </p:nvSpPr>
        <p:spPr bwMode="auto">
          <a:xfrm>
            <a:off x="7834313" y="1512888"/>
            <a:ext cx="9413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Turbine/</a:t>
            </a:r>
          </a:p>
          <a:p>
            <a:r>
              <a:rPr lang="en-US" sz="1400">
                <a:latin typeface="Calibri" pitchFamily="34" charset="0"/>
              </a:rPr>
              <a:t>Generator</a:t>
            </a:r>
          </a:p>
        </p:txBody>
      </p:sp>
      <p:pic>
        <p:nvPicPr>
          <p:cNvPr id="32791" name="Picture Placeholder 65"/>
          <p:cNvPicPr>
            <a:picLocks noGrp="1" noChangeAspect="1"/>
          </p:cNvPicPr>
          <p:nvPr>
            <p:ph type="pic" idx="14"/>
          </p:nvPr>
        </p:nvPicPr>
        <p:blipFill>
          <a:blip r:embed="rId4"/>
          <a:srcRect l="-4996" r="-4996"/>
          <a:stretch>
            <a:fillRect/>
          </a:stretch>
        </p:blipFill>
        <p:spPr bwMode="auto">
          <a:xfrm>
            <a:off x="284163" y="3365500"/>
            <a:ext cx="1828800" cy="1936750"/>
          </a:xfrm>
        </p:spPr>
      </p:pic>
      <p:sp>
        <p:nvSpPr>
          <p:cNvPr id="32792" name="Rectangle 24"/>
          <p:cNvSpPr>
            <a:spLocks noChangeArrowheads="1"/>
          </p:cNvSpPr>
          <p:nvPr/>
        </p:nvSpPr>
        <p:spPr bwMode="auto">
          <a:xfrm>
            <a:off x="6194425" y="6505575"/>
            <a:ext cx="2663825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Calibri" pitchFamily="34" charset="0"/>
              </a:rPr>
              <a:t>Images: www.tva.gov or Microsoft Office Clip Art Gallery</a:t>
            </a:r>
          </a:p>
        </p:txBody>
      </p:sp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54875" y="3590925"/>
            <a:ext cx="547688" cy="5492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3794" name="Picture 2" descr="MM90004107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0300" y="1543050"/>
            <a:ext cx="130016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125" y="4800600"/>
            <a:ext cx="5691188" cy="56673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How is a Power Plant like a Coffee Pot?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 bwMode="auto">
          <a:xfrm>
            <a:off x="3070225" y="5367338"/>
            <a:ext cx="5653088" cy="8048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 pump allows us to control how much water is available to the heat source to make steam.</a:t>
            </a:r>
          </a:p>
        </p:txBody>
      </p:sp>
      <p:pic>
        <p:nvPicPr>
          <p:cNvPr id="33797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t="-29420" b="-29420"/>
          <a:stretch>
            <a:fillRect/>
          </a:stretch>
        </p:blipFill>
        <p:spPr bwMode="auto">
          <a:xfrm>
            <a:off x="284163" y="457200"/>
            <a:ext cx="2736850" cy="2908300"/>
          </a:xfrm>
        </p:spPr>
      </p:pic>
      <p:sp>
        <p:nvSpPr>
          <p:cNvPr id="13" name="Arc 12"/>
          <p:cNvSpPr/>
          <p:nvPr/>
        </p:nvSpPr>
        <p:spPr>
          <a:xfrm rot="5400000">
            <a:off x="4156509" y="1795793"/>
            <a:ext cx="2545230" cy="204025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>
            <a:stCxn id="0" idx="0"/>
          </p:cNvCxnSpPr>
          <p:nvPr/>
        </p:nvCxnSpPr>
        <p:spPr>
          <a:xfrm>
            <a:off x="5437188" y="4087813"/>
            <a:ext cx="1522412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35600" y="1543050"/>
            <a:ext cx="1524000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435600" y="1878013"/>
            <a:ext cx="1524000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6197600" y="2994025"/>
            <a:ext cx="0" cy="15240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 rot="16200000" flipH="1">
            <a:off x="5687340" y="1795749"/>
            <a:ext cx="2545230" cy="204025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7778750" y="3756025"/>
            <a:ext cx="401638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85100" y="3984625"/>
            <a:ext cx="400050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10" name="TextBox 21"/>
          <p:cNvSpPr txBox="1">
            <a:spLocks noChangeArrowheads="1"/>
          </p:cNvSpPr>
          <p:nvPr/>
        </p:nvSpPr>
        <p:spPr bwMode="auto">
          <a:xfrm>
            <a:off x="7150100" y="4105275"/>
            <a:ext cx="968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Condenser</a:t>
            </a:r>
          </a:p>
        </p:txBody>
      </p:sp>
      <p:sp>
        <p:nvSpPr>
          <p:cNvPr id="24" name="Trapezoid 23"/>
          <p:cNvSpPr/>
          <p:nvPr/>
        </p:nvSpPr>
        <p:spPr>
          <a:xfrm rot="16200000">
            <a:off x="7590632" y="2118519"/>
            <a:ext cx="639762" cy="457200"/>
          </a:xfrm>
          <a:prstGeom prst="trapezoid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5800" y="2027238"/>
            <a:ext cx="547688" cy="639762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7" name="Straight Connector 26"/>
          <p:cNvCxnSpPr>
            <a:stCxn id="24" idx="0"/>
            <a:endCxn id="26" idx="1"/>
          </p:cNvCxnSpPr>
          <p:nvPr/>
        </p:nvCxnSpPr>
        <p:spPr>
          <a:xfrm>
            <a:off x="7681913" y="2347913"/>
            <a:ext cx="623887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14" name="TextBox 28"/>
          <p:cNvSpPr txBox="1">
            <a:spLocks noChangeArrowheads="1"/>
          </p:cNvSpPr>
          <p:nvPr/>
        </p:nvSpPr>
        <p:spPr bwMode="auto">
          <a:xfrm>
            <a:off x="7834313" y="1512888"/>
            <a:ext cx="9413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Turbine/</a:t>
            </a:r>
          </a:p>
          <a:p>
            <a:r>
              <a:rPr lang="en-US" sz="1400">
                <a:latin typeface="Calibri" pitchFamily="34" charset="0"/>
              </a:rPr>
              <a:t>Generator</a:t>
            </a:r>
          </a:p>
        </p:txBody>
      </p:sp>
      <p:pic>
        <p:nvPicPr>
          <p:cNvPr id="33815" name="Picture Placeholder 65"/>
          <p:cNvPicPr>
            <a:picLocks noGrp="1" noChangeAspect="1"/>
          </p:cNvPicPr>
          <p:nvPr>
            <p:ph type="pic" idx="14"/>
          </p:nvPr>
        </p:nvPicPr>
        <p:blipFill>
          <a:blip r:embed="rId4"/>
          <a:srcRect l="-4996" r="-4996"/>
          <a:stretch>
            <a:fillRect/>
          </a:stretch>
        </p:blipFill>
        <p:spPr bwMode="auto">
          <a:xfrm>
            <a:off x="284163" y="3365500"/>
            <a:ext cx="1828800" cy="1936750"/>
          </a:xfrm>
        </p:spPr>
      </p:pic>
      <p:grpSp>
        <p:nvGrpSpPr>
          <p:cNvPr id="9" name="Group 8"/>
          <p:cNvGrpSpPr/>
          <p:nvPr/>
        </p:nvGrpSpPr>
        <p:grpSpPr>
          <a:xfrm>
            <a:off x="5462408" y="3922724"/>
            <a:ext cx="630151" cy="510698"/>
            <a:chOff x="6074448" y="3983920"/>
            <a:chExt cx="630151" cy="510698"/>
          </a:xfrm>
          <a:effectLst>
            <a:outerShdw blurRad="38100" dist="25400" dir="8100000" algn="tr" rotWithShape="0">
              <a:prstClr val="black">
                <a:alpha val="75000"/>
              </a:prstClr>
            </a:outerShdw>
          </a:effectLst>
        </p:grpSpPr>
        <p:sp>
          <p:nvSpPr>
            <p:cNvPr id="4" name="Oval 3"/>
            <p:cNvSpPr/>
            <p:nvPr/>
          </p:nvSpPr>
          <p:spPr>
            <a:xfrm>
              <a:off x="6193901" y="3983920"/>
              <a:ext cx="510698" cy="51069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074448" y="4006147"/>
              <a:ext cx="374802" cy="215978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3817" name="TextBox 24"/>
          <p:cNvSpPr txBox="1">
            <a:spLocks noChangeArrowheads="1"/>
          </p:cNvSpPr>
          <p:nvPr/>
        </p:nvSpPr>
        <p:spPr bwMode="auto">
          <a:xfrm>
            <a:off x="5489575" y="4411663"/>
            <a:ext cx="609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Pump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125" y="4800600"/>
            <a:ext cx="5691188" cy="56673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How is a Power Plant like a Coffee Pot?</a:t>
            </a:r>
          </a:p>
        </p:txBody>
      </p:sp>
      <p:sp>
        <p:nvSpPr>
          <p:cNvPr id="34818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3070225" y="5367338"/>
            <a:ext cx="5653088" cy="8048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Take a closer look at a coal fired power plant.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Can you find: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1) the Boiler	     2) the Turbine     3) the Generator     4) the Condenser </a:t>
            </a:r>
          </a:p>
        </p:txBody>
      </p:sp>
      <p:pic>
        <p:nvPicPr>
          <p:cNvPr id="34819" name="Picture Placeholder 64" descr="Coffee Pot Flow Loop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-1617" b="-1617"/>
          <a:stretch>
            <a:fillRect/>
          </a:stretch>
        </p:blipFill>
        <p:spPr bwMode="auto">
          <a:xfrm>
            <a:off x="284163" y="457200"/>
            <a:ext cx="2736850" cy="2908300"/>
          </a:xfrm>
        </p:spPr>
      </p:pic>
      <p:pic>
        <p:nvPicPr>
          <p:cNvPr id="34820" name="Picture Placeholder 65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l="-4996" r="-4996"/>
          <a:stretch>
            <a:fillRect/>
          </a:stretch>
        </p:blipFill>
        <p:spPr bwMode="auto">
          <a:xfrm>
            <a:off x="284163" y="3365500"/>
            <a:ext cx="1828800" cy="1936750"/>
          </a:xfrm>
        </p:spPr>
      </p:pic>
      <p:pic>
        <p:nvPicPr>
          <p:cNvPr id="34821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-10345" b="-10345"/>
          <a:stretch>
            <a:fillRect/>
          </a:stretch>
        </p:blipFill>
        <p:spPr bwMode="auto">
          <a:xfrm>
            <a:off x="3021013" y="457200"/>
            <a:ext cx="5834062" cy="4352925"/>
          </a:xfrm>
        </p:spPr>
      </p:pic>
      <p:sp>
        <p:nvSpPr>
          <p:cNvPr id="34822" name="Rectangle 11"/>
          <p:cNvSpPr>
            <a:spLocks noChangeArrowheads="1"/>
          </p:cNvSpPr>
          <p:nvPr/>
        </p:nvSpPr>
        <p:spPr bwMode="auto">
          <a:xfrm>
            <a:off x="6194425" y="6505575"/>
            <a:ext cx="2663825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Calibri" pitchFamily="34" charset="0"/>
              </a:rPr>
              <a:t>Images: www.tva.gov or Microsoft Office Clip Art Gallery</a:t>
            </a:r>
          </a:p>
        </p:txBody>
      </p:sp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310515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How is a nuclear power plant different?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It’s the Fuel!</a:t>
            </a:r>
          </a:p>
        </p:txBody>
      </p:sp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284163" y="3074988"/>
            <a:ext cx="43434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Nuclear power plants use the energy stored in the nucleus of large atoms rather than the energy stored in weaker chemical bonds. </a:t>
            </a:r>
          </a:p>
        </p:txBody>
      </p:sp>
      <p:sp>
        <p:nvSpPr>
          <p:cNvPr id="36867" name="Rectangle 7"/>
          <p:cNvSpPr>
            <a:spLocks noChangeArrowheads="1"/>
          </p:cNvSpPr>
          <p:nvPr/>
        </p:nvSpPr>
        <p:spPr bwMode="auto">
          <a:xfrm>
            <a:off x="6194425" y="6321425"/>
            <a:ext cx="26638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Calibri" pitchFamily="34" charset="0"/>
              </a:rPr>
              <a:t>Photo: Yucca Mountain Project website of the Office of Civilian Radioactive Waste Management [http://www.ocrwm.doe.gov/ymp/about/keyfacts.shtml]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774" y="2238787"/>
            <a:ext cx="3662739" cy="33843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contrasting" dir="t">
              <a:rot lat="0" lon="0" rev="3000000"/>
            </a:lightRig>
          </a:scene3d>
          <a:sp3d contourW="7620">
            <a:bevelT w="95250" h="114300"/>
            <a:contourClr>
              <a:srgbClr val="333333"/>
            </a:contour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575" y="593725"/>
            <a:ext cx="43434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2575" y="603250"/>
            <a:ext cx="4343400" cy="865188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anchor="ctr">
            <a:normAutofit/>
          </a:bodyPr>
          <a:lstStyle>
            <a:lvl1pPr algn="r">
              <a:spcBef>
                <a:spcPct val="0"/>
              </a:spcBef>
              <a:buNone/>
              <a:defRPr sz="4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dirty="0"/>
              <a:t>It’s the Fuel!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15045" y="908752"/>
            <a:ext cx="4343400" cy="566738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800" b="1" cap="all" dirty="0" smtClean="0">
                <a:ln w="0">
                  <a:noFill/>
                </a:ln>
                <a:solidFill>
                  <a:schemeClr val="tx1"/>
                </a:solidFill>
              </a:rPr>
              <a:t>To Power </a:t>
            </a:r>
            <a:r>
              <a:rPr lang="en-US" sz="2800" b="1" cap="all" dirty="0" smtClean="0">
                <a:ln w="0">
                  <a:noFill/>
                </a:ln>
                <a:solidFill>
                  <a:schemeClr val="tx1"/>
                </a:solidFill>
                <a:latin typeface="+mn-lt"/>
              </a:rPr>
              <a:t>1000</a:t>
            </a:r>
            <a:r>
              <a:rPr lang="en-US" sz="2800" b="1" cap="all" dirty="0" smtClean="0">
                <a:ln w="0">
                  <a:noFill/>
                </a:ln>
                <a:solidFill>
                  <a:schemeClr val="tx1"/>
                </a:solidFill>
              </a:rPr>
              <a:t> Homes</a:t>
            </a:r>
            <a:endParaRPr lang="en-US" sz="2800" b="1" cap="all" dirty="0">
              <a:ln w="0">
                <a:noFill/>
              </a:ln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165725" y="1798638"/>
            <a:ext cx="3200400" cy="1169987"/>
            <a:chOff x="5166262" y="1799371"/>
            <a:chExt cx="3200400" cy="1168876"/>
          </a:xfrm>
        </p:grpSpPr>
        <p:sp>
          <p:nvSpPr>
            <p:cNvPr id="37901" name="TextBox 7"/>
            <p:cNvSpPr txBox="1">
              <a:spLocks noChangeArrowheads="1"/>
            </p:cNvSpPr>
            <p:nvPr/>
          </p:nvSpPr>
          <p:spPr bwMode="auto">
            <a:xfrm>
              <a:off x="5778813" y="2598915"/>
              <a:ext cx="214922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150 Tons of Uranium</a:t>
              </a:r>
            </a:p>
          </p:txBody>
        </p:sp>
        <p:pic>
          <p:nvPicPr>
            <p:cNvPr id="37902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166262" y="1799371"/>
              <a:ext cx="3200400" cy="89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165725" y="3200400"/>
            <a:ext cx="3200400" cy="1547813"/>
            <a:chOff x="5166262" y="3201015"/>
            <a:chExt cx="3200400" cy="1546478"/>
          </a:xfrm>
        </p:grpSpPr>
        <p:sp>
          <p:nvSpPr>
            <p:cNvPr id="37899" name="TextBox 8"/>
            <p:cNvSpPr txBox="1">
              <a:spLocks noChangeArrowheads="1"/>
            </p:cNvSpPr>
            <p:nvPr/>
          </p:nvSpPr>
          <p:spPr bwMode="auto">
            <a:xfrm>
              <a:off x="5692589" y="4378161"/>
              <a:ext cx="232166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2,100,000 Tons of Coal</a:t>
              </a:r>
            </a:p>
          </p:txBody>
        </p:sp>
        <p:pic>
          <p:nvPicPr>
            <p:cNvPr id="37900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66262" y="3201015"/>
              <a:ext cx="3200400" cy="1163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205413" y="4889500"/>
            <a:ext cx="3200400" cy="1487488"/>
            <a:chOff x="5204899" y="4889578"/>
            <a:chExt cx="3200400" cy="1486956"/>
          </a:xfrm>
        </p:grpSpPr>
        <p:sp>
          <p:nvSpPr>
            <p:cNvPr id="37897" name="TextBox 9"/>
            <p:cNvSpPr txBox="1">
              <a:spLocks noChangeArrowheads="1"/>
            </p:cNvSpPr>
            <p:nvPr/>
          </p:nvSpPr>
          <p:spPr bwMode="auto">
            <a:xfrm>
              <a:off x="5604167" y="6007202"/>
              <a:ext cx="24985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10,000,000 Barrels of Oil</a:t>
              </a:r>
            </a:p>
          </p:txBody>
        </p:sp>
        <p:pic>
          <p:nvPicPr>
            <p:cNvPr id="37898" name="Picture 1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04899" y="4889578"/>
              <a:ext cx="3200400" cy="1302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40" y="2164275"/>
            <a:ext cx="2686373" cy="40275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7896" name="Rectangle 15"/>
          <p:cNvSpPr>
            <a:spLocks noChangeArrowheads="1"/>
          </p:cNvSpPr>
          <p:nvPr/>
        </p:nvSpPr>
        <p:spPr bwMode="auto">
          <a:xfrm>
            <a:off x="6194425" y="6505575"/>
            <a:ext cx="2663825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Calibri" pitchFamily="34" charset="0"/>
              </a:rPr>
              <a:t>Images: Microsoft Office Clip Art Gallery</a:t>
            </a:r>
          </a:p>
        </p:txBody>
      </p:sp>
    </p:spTree>
  </p:cSld>
  <p:clrMapOvr>
    <a:masterClrMapping/>
  </p:clrMapOvr>
  <p:transition spd="slow" advClick="0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5"/>
          <p:cNvSpPr>
            <a:spLocks noChangeArrowheads="1"/>
          </p:cNvSpPr>
          <p:nvPr/>
        </p:nvSpPr>
        <p:spPr bwMode="auto">
          <a:xfrm>
            <a:off x="6194425" y="6505575"/>
            <a:ext cx="2663825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Calibri" pitchFamily="34" charset="0"/>
              </a:rPr>
              <a:t>Images:  Original art by Dave Pointer</a:t>
            </a:r>
          </a:p>
        </p:txBody>
      </p:sp>
      <p:sp>
        <p:nvSpPr>
          <p:cNvPr id="38914" name="Title 77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What is Nuclear Fission?</a:t>
            </a:r>
          </a:p>
        </p:txBody>
      </p:sp>
      <p:sp>
        <p:nvSpPr>
          <p:cNvPr id="79" name="Content Placeholder 78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1990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Clr>
                <a:schemeClr val="bg1">
                  <a:lumMod val="65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If the nucleus of a heavy atom (such as </a:t>
            </a:r>
            <a:r>
              <a:rPr lang="en-US" dirty="0" smtClean="0">
                <a:solidFill>
                  <a:schemeClr val="accent2"/>
                </a:solidFill>
              </a:rPr>
              <a:t>Uranium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 absorbs a </a:t>
            </a:r>
            <a:r>
              <a:rPr lang="en-US" b="1" dirty="0" smtClean="0">
                <a:solidFill>
                  <a:schemeClr val="accent1"/>
                </a:solidFill>
              </a:rPr>
              <a:t>neutron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the nucleus can become unstable and split.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bg1">
                  <a:lumMod val="65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This is called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NUCLEAR FISSION.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84" name="Group 83"/>
          <p:cNvGrpSpPr>
            <a:grpSpLocks/>
          </p:cNvGrpSpPr>
          <p:nvPr/>
        </p:nvGrpSpPr>
        <p:grpSpPr bwMode="auto">
          <a:xfrm>
            <a:off x="2487613" y="4859338"/>
            <a:ext cx="1473200" cy="406400"/>
            <a:chOff x="2487395" y="4859327"/>
            <a:chExt cx="1472737" cy="405864"/>
          </a:xfrm>
        </p:grpSpPr>
        <p:sp>
          <p:nvSpPr>
            <p:cNvPr id="76" name="Rectangle 75"/>
            <p:cNvSpPr/>
            <p:nvPr/>
          </p:nvSpPr>
          <p:spPr>
            <a:xfrm flipH="1">
              <a:off x="2487395" y="5114577"/>
              <a:ext cx="1401321" cy="150614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3822972" y="510989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113" name="TextBox 76"/>
            <p:cNvSpPr txBox="1">
              <a:spLocks noChangeArrowheads="1"/>
            </p:cNvSpPr>
            <p:nvPr/>
          </p:nvSpPr>
          <p:spPr bwMode="auto">
            <a:xfrm>
              <a:off x="2843989" y="4859327"/>
              <a:ext cx="70899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accent1"/>
                  </a:solidFill>
                  <a:latin typeface="Gill Sans Light"/>
                  <a:ea typeface="Gill Sans Light"/>
                  <a:cs typeface="Gill Sans Light"/>
                </a:rPr>
                <a:t>Neutron</a:t>
              </a:r>
            </a:p>
          </p:txBody>
        </p:sp>
      </p:grpSp>
      <p:grpSp>
        <p:nvGrpSpPr>
          <p:cNvPr id="83" name="Group 82"/>
          <p:cNvGrpSpPr>
            <a:grpSpLocks/>
          </p:cNvGrpSpPr>
          <p:nvPr/>
        </p:nvGrpSpPr>
        <p:grpSpPr bwMode="auto">
          <a:xfrm>
            <a:off x="4451350" y="4694238"/>
            <a:ext cx="869950" cy="1487487"/>
            <a:chOff x="4451823" y="4694484"/>
            <a:chExt cx="869163" cy="1487905"/>
          </a:xfrm>
        </p:grpSpPr>
        <p:grpSp>
          <p:nvGrpSpPr>
            <p:cNvPr id="38918" name="Group 74"/>
            <p:cNvGrpSpPr>
              <a:grpSpLocks/>
            </p:cNvGrpSpPr>
            <p:nvPr/>
          </p:nvGrpSpPr>
          <p:grpSpPr bwMode="auto">
            <a:xfrm>
              <a:off x="4451823" y="4694484"/>
              <a:ext cx="869163" cy="907533"/>
              <a:chOff x="6218543" y="4241650"/>
              <a:chExt cx="869163" cy="907533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6460753" y="426014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6297213" y="439730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813386" y="432872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6744806" y="426014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950546" y="446588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950546" y="470772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6744806" y="4965020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6676226" y="4995754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6446885" y="4983242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392173" y="492366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228633" y="470772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607646" y="4241650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881966" y="4408670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950546" y="457056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933230" y="4805274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864650" y="490402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6565277" y="5012023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297213" y="4868607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255013" y="478650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218543" y="460304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6365793" y="4310230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245417" y="450198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6516331" y="427723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342361" y="4424428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6287123" y="464934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342361" y="4740500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539066" y="490385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633857" y="4914662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813386" y="4800027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864650" y="471792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881966" y="451547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6813386" y="443340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6694994" y="431506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6597913" y="4340090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460753" y="436482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6336105" y="4497942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355703" y="4635102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442004" y="485019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551342" y="484488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6735073" y="4883382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6796070" y="471792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6881966" y="4621259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6813386" y="451547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6541052" y="439730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6460753" y="445222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718582" y="439899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6392173" y="4552679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6424283" y="476686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6527110" y="4768788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6650002" y="4814802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6763574" y="478161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6813386" y="467162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6763574" y="450286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6759761" y="459769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6626414" y="443340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6492863" y="452080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6475999" y="4657057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6702437" y="474020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6718582" y="4608084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6666493" y="451218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6595690" y="4689839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6565277" y="457056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6658910" y="4608084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38919" name="TextBox 80"/>
            <p:cNvSpPr txBox="1">
              <a:spLocks noChangeArrowheads="1"/>
            </p:cNvSpPr>
            <p:nvPr/>
          </p:nvSpPr>
          <p:spPr bwMode="auto">
            <a:xfrm>
              <a:off x="4556993" y="5720724"/>
              <a:ext cx="71132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accent2"/>
                  </a:solidFill>
                  <a:latin typeface="Gill Sans Light"/>
                  <a:ea typeface="Gill Sans Light"/>
                  <a:cs typeface="Gill Sans Light"/>
                </a:rPr>
                <a:t>Uranium </a:t>
              </a:r>
            </a:p>
            <a:p>
              <a:r>
                <a:rPr lang="en-US" sz="1200">
                  <a:solidFill>
                    <a:schemeClr val="accent2"/>
                  </a:solidFill>
                  <a:latin typeface="Gill Sans Light"/>
                  <a:ea typeface="Gill Sans Light"/>
                  <a:cs typeface="Gill Sans Light"/>
                </a:rPr>
                <a:t>Nucleus</a:t>
              </a:r>
            </a:p>
          </p:txBody>
        </p:sp>
      </p:grp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5"/>
          <p:cNvSpPr>
            <a:spLocks noChangeArrowheads="1"/>
          </p:cNvSpPr>
          <p:nvPr/>
        </p:nvSpPr>
        <p:spPr bwMode="auto">
          <a:xfrm>
            <a:off x="6194425" y="6505575"/>
            <a:ext cx="2663825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Calibri" pitchFamily="34" charset="0"/>
              </a:rPr>
              <a:t>Images:  Original art by Dave Pointer</a:t>
            </a:r>
          </a:p>
        </p:txBody>
      </p:sp>
      <p:sp>
        <p:nvSpPr>
          <p:cNvPr id="39938" name="Title 77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What is Nuclear Fission?</a:t>
            </a:r>
          </a:p>
        </p:txBody>
      </p:sp>
      <p:grpSp>
        <p:nvGrpSpPr>
          <p:cNvPr id="39939" name="Group 2"/>
          <p:cNvGrpSpPr>
            <a:grpSpLocks/>
          </p:cNvGrpSpPr>
          <p:nvPr/>
        </p:nvGrpSpPr>
        <p:grpSpPr bwMode="auto">
          <a:xfrm>
            <a:off x="3438525" y="3571875"/>
            <a:ext cx="2971800" cy="3119438"/>
            <a:chOff x="3438379" y="3571584"/>
            <a:chExt cx="2972107" cy="3119432"/>
          </a:xfrm>
        </p:grpSpPr>
        <p:sp>
          <p:nvSpPr>
            <p:cNvPr id="82" name="Rectangle 81"/>
            <p:cNvSpPr/>
            <p:nvPr/>
          </p:nvSpPr>
          <p:spPr>
            <a:xfrm rot="10800000" flipH="1">
              <a:off x="3506649" y="5046369"/>
              <a:ext cx="1000228" cy="138112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4677888" y="428587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4567529" y="4646986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5030521" y="435445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4961941" y="428587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847158" y="480202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4802046" y="533458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4996854" y="5787415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4928274" y="5818149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4698933" y="580563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4644221" y="574606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636109" y="545402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824781" y="4267377"/>
              <a:ext cx="137160" cy="13716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5090960" y="447262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5030521" y="4682399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833470" y="538544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5030521" y="5407596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817325" y="583441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567529" y="563719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625472" y="5375074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726143" y="4797989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4582928" y="433595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802046" y="470239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733466" y="430295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559496" y="4450155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706389" y="540316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594409" y="5562895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791114" y="5726246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885905" y="573705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5065434" y="562242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4908316" y="543550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5065434" y="459984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5030521" y="445912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912129" y="434079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815048" y="436581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677888" y="439054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553240" y="4523669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640699" y="472216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694052" y="567259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4803390" y="5667276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4987121" y="570577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5048118" y="554032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4934912" y="473344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5030521" y="454120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758187" y="442303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677888" y="447795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935717" y="442471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691112" y="462744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676331" y="558926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779158" y="559118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4902050" y="563719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5015622" y="560401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4896170" y="534071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980709" y="452859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976896" y="462342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4843549" y="445912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4709998" y="454653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728047" y="547945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4954485" y="5562600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935717" y="463381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4883628" y="453791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4847738" y="5512234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4782412" y="459628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876045" y="463381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438379" y="504131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 rot="12535345" flipH="1">
              <a:off x="3898802" y="4760620"/>
              <a:ext cx="914494" cy="109537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8" name="Oval 147"/>
            <p:cNvSpPr>
              <a:spLocks noChangeAspect="1"/>
            </p:cNvSpPr>
            <p:nvPr/>
          </p:nvSpPr>
          <p:spPr>
            <a:xfrm>
              <a:off x="3914343" y="4547368"/>
              <a:ext cx="109728" cy="109728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 rot="2883032" flipH="1">
              <a:off x="4893521" y="5477371"/>
              <a:ext cx="914398" cy="68269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0" name="Oval 149"/>
            <p:cNvSpPr>
              <a:spLocks noChangeAspect="1"/>
            </p:cNvSpPr>
            <p:nvPr/>
          </p:nvSpPr>
          <p:spPr>
            <a:xfrm>
              <a:off x="5611790" y="5803586"/>
              <a:ext cx="91440" cy="9144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 flipH="1">
              <a:off x="5288008" y="5046369"/>
              <a:ext cx="1054209" cy="131762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6273326" y="504131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 rot="18296140" flipH="1">
              <a:off x="5107857" y="4358179"/>
              <a:ext cx="914398" cy="182582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 rot="18296140">
              <a:off x="5726786" y="3987540"/>
              <a:ext cx="182880" cy="18288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5" name="Freeform 154"/>
            <p:cNvSpPr/>
            <p:nvPr/>
          </p:nvSpPr>
          <p:spPr>
            <a:xfrm rot="20700000">
              <a:off x="4549755" y="3607755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 rot="2100000">
              <a:off x="5349053" y="3710391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 rot="18600000">
              <a:off x="4183199" y="3891498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 rot="9900000">
              <a:off x="5117226" y="6031341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 rot="7200000">
              <a:off x="5431721" y="5735863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0" name="Freeform 159"/>
            <p:cNvSpPr/>
            <p:nvPr/>
          </p:nvSpPr>
          <p:spPr>
            <a:xfrm rot="15000000">
              <a:off x="4138922" y="5348220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1" name="Freeform 160"/>
            <p:cNvSpPr/>
            <p:nvPr/>
          </p:nvSpPr>
          <p:spPr>
            <a:xfrm rot="12600000">
              <a:off x="4444833" y="5932729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2" name="Freeform 161"/>
            <p:cNvSpPr/>
            <p:nvPr/>
          </p:nvSpPr>
          <p:spPr>
            <a:xfrm rot="900000">
              <a:off x="4968531" y="3571584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63" name="TextBox 162"/>
          <p:cNvSpPr txBox="1">
            <a:spLocks noChangeArrowheads="1"/>
          </p:cNvSpPr>
          <p:nvPr/>
        </p:nvSpPr>
        <p:spPr bwMode="auto">
          <a:xfrm>
            <a:off x="998538" y="4335463"/>
            <a:ext cx="1874837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Gill Sans Light"/>
                <a:ea typeface="Gill Sans Light"/>
                <a:cs typeface="Gill Sans Light"/>
              </a:rPr>
              <a:t>The nucleus splits in two halves and releases some </a:t>
            </a:r>
            <a:r>
              <a:rPr lang="en-US" sz="2000" b="1">
                <a:solidFill>
                  <a:schemeClr val="accent1"/>
                </a:solidFill>
                <a:latin typeface="Gill Sans Light"/>
                <a:ea typeface="Gill Sans Light"/>
                <a:cs typeface="Gill Sans Light"/>
              </a:rPr>
              <a:t>neutrons</a:t>
            </a:r>
            <a:r>
              <a:rPr lang="en-US" sz="2000">
                <a:latin typeface="Gill Sans Light"/>
                <a:ea typeface="Gill Sans Light"/>
                <a:cs typeface="Gill Sans Light"/>
              </a:rPr>
              <a:t>, and radiation</a:t>
            </a:r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3105150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latin typeface="Calibri" pitchFamily="34" charset="0"/>
              </a:rPr>
              <a:t>Let’s start with a truly important energy engineering question:</a:t>
            </a:r>
          </a:p>
        </p:txBody>
      </p:sp>
    </p:spTree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5"/>
          <p:cNvSpPr>
            <a:spLocks noChangeArrowheads="1"/>
          </p:cNvSpPr>
          <p:nvPr/>
        </p:nvSpPr>
        <p:spPr bwMode="auto">
          <a:xfrm>
            <a:off x="6194425" y="6505575"/>
            <a:ext cx="2663825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Calibri" pitchFamily="34" charset="0"/>
              </a:rPr>
              <a:t>Images:  Original art by Dave Pointer</a:t>
            </a:r>
          </a:p>
        </p:txBody>
      </p:sp>
      <p:sp>
        <p:nvSpPr>
          <p:cNvPr id="40962" name="Title 77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What is Nuclear Fission?</a:t>
            </a:r>
          </a:p>
        </p:txBody>
      </p:sp>
      <p:sp>
        <p:nvSpPr>
          <p:cNvPr id="163" name="TextBox 162"/>
          <p:cNvSpPr txBox="1">
            <a:spLocks noChangeArrowheads="1"/>
          </p:cNvSpPr>
          <p:nvPr/>
        </p:nvSpPr>
        <p:spPr bwMode="auto">
          <a:xfrm>
            <a:off x="6307138" y="4011613"/>
            <a:ext cx="235426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Gill Sans Light"/>
                <a:ea typeface="Gill Sans Light"/>
                <a:cs typeface="Gill Sans Light"/>
              </a:rPr>
              <a:t>During fission, a small amount of mass is lost.  This mass is transformed into </a:t>
            </a:r>
            <a:r>
              <a:rPr lang="en-US" sz="2000">
                <a:solidFill>
                  <a:srgbClr val="FF6600"/>
                </a:solidFill>
                <a:latin typeface="Gill Sans Light"/>
                <a:ea typeface="Gill Sans Light"/>
                <a:cs typeface="Gill Sans Light"/>
              </a:rPr>
              <a:t>ENERGY</a:t>
            </a:r>
            <a:r>
              <a:rPr lang="en-US" sz="2000">
                <a:latin typeface="Gill Sans Light"/>
                <a:ea typeface="Gill Sans Light"/>
                <a:cs typeface="Gill Sans Light"/>
              </a:rPr>
              <a:t>, which is also released.</a:t>
            </a:r>
          </a:p>
        </p:txBody>
      </p:sp>
      <p:grpSp>
        <p:nvGrpSpPr>
          <p:cNvPr id="40964" name="Group 2"/>
          <p:cNvGrpSpPr>
            <a:grpSpLocks/>
          </p:cNvGrpSpPr>
          <p:nvPr/>
        </p:nvGrpSpPr>
        <p:grpSpPr bwMode="auto">
          <a:xfrm>
            <a:off x="3527425" y="3902075"/>
            <a:ext cx="2419350" cy="2336800"/>
            <a:chOff x="3527575" y="3901368"/>
            <a:chExt cx="2419123" cy="2338265"/>
          </a:xfrm>
        </p:grpSpPr>
        <p:sp>
          <p:nvSpPr>
            <p:cNvPr id="155" name="Freeform 154"/>
            <p:cNvSpPr/>
            <p:nvPr/>
          </p:nvSpPr>
          <p:spPr>
            <a:xfrm rot="20700000">
              <a:off x="4463649" y="3901368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 rot="2100000">
              <a:off x="5490975" y="4089650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 rot="18600000">
              <a:off x="3902748" y="4136621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 rot="9900000">
              <a:off x="4990110" y="5579958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 rot="7200000">
              <a:off x="5573642" y="5331166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0" name="Freeform 159"/>
            <p:cNvSpPr/>
            <p:nvPr/>
          </p:nvSpPr>
          <p:spPr>
            <a:xfrm rot="15000000">
              <a:off x="3814194" y="5249617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1" name="Freeform 160"/>
            <p:cNvSpPr/>
            <p:nvPr/>
          </p:nvSpPr>
          <p:spPr>
            <a:xfrm rot="12600000">
              <a:off x="4304651" y="5533514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2" name="Freeform 161"/>
            <p:cNvSpPr/>
            <p:nvPr/>
          </p:nvSpPr>
          <p:spPr>
            <a:xfrm rot="900000">
              <a:off x="5095646" y="3901368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051347" y="4656590"/>
              <a:ext cx="1666575" cy="7694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dirty="0">
                  <a:ln w="17780" cmpd="sng">
                    <a:solidFill>
                      <a:schemeClr val="accent1"/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Gill Sans"/>
                  <a:cs typeface="Gill Sans"/>
                </a:rPr>
                <a:t>E=mc</a:t>
              </a:r>
              <a:r>
                <a:rPr lang="en-US" sz="4400" baseline="30000" dirty="0">
                  <a:ln w="17780" cmpd="sng">
                    <a:solidFill>
                      <a:schemeClr val="accent1"/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Gill Sans"/>
                  <a:cs typeface="Gill Sans"/>
                </a:rPr>
                <a:t>2</a:t>
              </a:r>
            </a:p>
          </p:txBody>
        </p:sp>
      </p:grp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2"/>
          <p:cNvSpPr>
            <a:spLocks noGrp="1"/>
          </p:cNvSpPr>
          <p:nvPr>
            <p:ph type="title"/>
          </p:nvPr>
        </p:nvSpPr>
        <p:spPr bwMode="auto">
          <a:xfrm>
            <a:off x="430213" y="4813300"/>
            <a:ext cx="7772400" cy="1049338"/>
          </a:xfrm>
          <a:noFill/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Let’s Build a Nuclear Power Plant</a:t>
            </a:r>
          </a:p>
        </p:txBody>
      </p:sp>
      <p:pic>
        <p:nvPicPr>
          <p:cNvPr id="41986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41" b="841"/>
          <a:stretch>
            <a:fillRect/>
          </a:stretch>
        </p:blipFill>
        <p:spPr bwMode="auto">
          <a:xfrm>
            <a:off x="284163" y="444500"/>
            <a:ext cx="8574087" cy="4368800"/>
          </a:xfrm>
        </p:spPr>
      </p:pic>
      <p:sp>
        <p:nvSpPr>
          <p:cNvPr id="41987" name="Text Placeholder 4"/>
          <p:cNvSpPr>
            <a:spLocks noGrp="1"/>
          </p:cNvSpPr>
          <p:nvPr>
            <p:ph type="body" idx="1"/>
          </p:nvPr>
        </p:nvSpPr>
        <p:spPr bwMode="auto">
          <a:xfrm>
            <a:off x="469900" y="5862638"/>
            <a:ext cx="7732713" cy="403225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Questions? Send them to neoutreach@anl.gov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>
          <a:xfrm rot="10800000">
            <a:off x="365125" y="473075"/>
            <a:ext cx="968375" cy="59213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Let’s Build a Nuclear Power Plant</a:t>
            </a:r>
            <a:endParaRPr lang="en-US" dirty="0"/>
          </a:p>
        </p:txBody>
      </p:sp>
      <p:sp>
        <p:nvSpPr>
          <p:cNvPr id="5" name="Can 4"/>
          <p:cNvSpPr/>
          <p:nvPr/>
        </p:nvSpPr>
        <p:spPr>
          <a:xfrm>
            <a:off x="2448090" y="2677412"/>
            <a:ext cx="914400" cy="1216152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00463" y="2725738"/>
            <a:ext cx="44275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First, ceramic </a:t>
            </a:r>
            <a:r>
              <a:rPr lang="en-US" sz="2400" b="1">
                <a:latin typeface="Calibri" pitchFamily="34" charset="0"/>
              </a:rPr>
              <a:t>fuel pellets</a:t>
            </a:r>
            <a:r>
              <a:rPr lang="en-US" sz="2400">
                <a:latin typeface="Calibri" pitchFamily="34" charset="0"/>
              </a:rPr>
              <a:t> are manufactured from </a:t>
            </a:r>
            <a:r>
              <a:rPr lang="en-US" sz="2400" b="1">
                <a:latin typeface="Calibri" pitchFamily="34" charset="0"/>
              </a:rPr>
              <a:t>uranium</a:t>
            </a:r>
            <a:r>
              <a:rPr lang="en-US" sz="2400">
                <a:latin typeface="Calibri" pitchFamily="34" charset="0"/>
              </a:rPr>
              <a:t> ore</a:t>
            </a:r>
          </a:p>
        </p:txBody>
      </p:sp>
    </p:spTree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>
          <a:xfrm rot="10800000">
            <a:off x="365125" y="473075"/>
            <a:ext cx="968375" cy="59213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Let’s Build a Nuclear Power Plant</a:t>
            </a:r>
            <a:endParaRPr lang="en-US" dirty="0"/>
          </a:p>
        </p:txBody>
      </p:sp>
      <p:sp>
        <p:nvSpPr>
          <p:cNvPr id="5" name="Can 4"/>
          <p:cNvSpPr>
            <a:spLocks noChangeAspect="1"/>
          </p:cNvSpPr>
          <p:nvPr/>
        </p:nvSpPr>
        <p:spPr>
          <a:xfrm>
            <a:off x="2426988" y="6090412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00463" y="2725738"/>
            <a:ext cx="35861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The ceramic </a:t>
            </a:r>
            <a:r>
              <a:rPr lang="en-US" sz="2400" b="1">
                <a:latin typeface="Calibri" pitchFamily="34" charset="0"/>
              </a:rPr>
              <a:t>fuel pellets</a:t>
            </a:r>
            <a:r>
              <a:rPr lang="en-US" sz="2400">
                <a:latin typeface="Calibri" pitchFamily="34" charset="0"/>
              </a:rPr>
              <a:t> are stacked in a column</a:t>
            </a:r>
          </a:p>
        </p:txBody>
      </p:sp>
      <p:sp>
        <p:nvSpPr>
          <p:cNvPr id="7" name="Can 6"/>
          <p:cNvSpPr>
            <a:spLocks noChangeAspect="1"/>
          </p:cNvSpPr>
          <p:nvPr/>
        </p:nvSpPr>
        <p:spPr>
          <a:xfrm>
            <a:off x="2426988" y="5795899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an 7"/>
          <p:cNvSpPr>
            <a:spLocks noChangeAspect="1"/>
          </p:cNvSpPr>
          <p:nvPr/>
        </p:nvSpPr>
        <p:spPr>
          <a:xfrm>
            <a:off x="2426988" y="4912360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Can 8"/>
          <p:cNvSpPr>
            <a:spLocks noChangeAspect="1"/>
          </p:cNvSpPr>
          <p:nvPr/>
        </p:nvSpPr>
        <p:spPr>
          <a:xfrm>
            <a:off x="2426988" y="5206873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Can 9"/>
          <p:cNvSpPr>
            <a:spLocks noChangeAspect="1"/>
          </p:cNvSpPr>
          <p:nvPr/>
        </p:nvSpPr>
        <p:spPr>
          <a:xfrm>
            <a:off x="2426988" y="5501386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Can 12"/>
          <p:cNvSpPr>
            <a:spLocks noChangeAspect="1"/>
          </p:cNvSpPr>
          <p:nvPr/>
        </p:nvSpPr>
        <p:spPr>
          <a:xfrm>
            <a:off x="2426988" y="4617847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Can 19"/>
          <p:cNvSpPr>
            <a:spLocks noChangeAspect="1"/>
          </p:cNvSpPr>
          <p:nvPr/>
        </p:nvSpPr>
        <p:spPr>
          <a:xfrm>
            <a:off x="2426988" y="4329684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Can 20"/>
          <p:cNvSpPr>
            <a:spLocks noChangeAspect="1"/>
          </p:cNvSpPr>
          <p:nvPr/>
        </p:nvSpPr>
        <p:spPr>
          <a:xfrm>
            <a:off x="2426988" y="4035171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Can 21"/>
          <p:cNvSpPr>
            <a:spLocks noChangeAspect="1"/>
          </p:cNvSpPr>
          <p:nvPr/>
        </p:nvSpPr>
        <p:spPr>
          <a:xfrm>
            <a:off x="2426988" y="3151632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Can 22"/>
          <p:cNvSpPr>
            <a:spLocks noChangeAspect="1"/>
          </p:cNvSpPr>
          <p:nvPr/>
        </p:nvSpPr>
        <p:spPr>
          <a:xfrm>
            <a:off x="2426988" y="3446145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Can 23"/>
          <p:cNvSpPr>
            <a:spLocks noChangeAspect="1"/>
          </p:cNvSpPr>
          <p:nvPr/>
        </p:nvSpPr>
        <p:spPr>
          <a:xfrm>
            <a:off x="2426988" y="3740658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Can 24"/>
          <p:cNvSpPr>
            <a:spLocks noChangeAspect="1"/>
          </p:cNvSpPr>
          <p:nvPr/>
        </p:nvSpPr>
        <p:spPr>
          <a:xfrm>
            <a:off x="2426988" y="2857119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Can 25"/>
          <p:cNvSpPr>
            <a:spLocks noChangeAspect="1"/>
          </p:cNvSpPr>
          <p:nvPr/>
        </p:nvSpPr>
        <p:spPr>
          <a:xfrm>
            <a:off x="2426988" y="2569591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Can 26"/>
          <p:cNvSpPr>
            <a:spLocks noChangeAspect="1"/>
          </p:cNvSpPr>
          <p:nvPr/>
        </p:nvSpPr>
        <p:spPr>
          <a:xfrm>
            <a:off x="2426988" y="2275078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Can 27"/>
          <p:cNvSpPr>
            <a:spLocks noChangeAspect="1"/>
          </p:cNvSpPr>
          <p:nvPr/>
        </p:nvSpPr>
        <p:spPr>
          <a:xfrm>
            <a:off x="2426988" y="1391539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Can 28"/>
          <p:cNvSpPr>
            <a:spLocks noChangeAspect="1"/>
          </p:cNvSpPr>
          <p:nvPr/>
        </p:nvSpPr>
        <p:spPr>
          <a:xfrm>
            <a:off x="2426988" y="1686052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Can 29"/>
          <p:cNvSpPr>
            <a:spLocks noChangeAspect="1"/>
          </p:cNvSpPr>
          <p:nvPr/>
        </p:nvSpPr>
        <p:spPr>
          <a:xfrm>
            <a:off x="2426988" y="1980565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Can 30"/>
          <p:cNvSpPr>
            <a:spLocks noChangeAspect="1"/>
          </p:cNvSpPr>
          <p:nvPr/>
        </p:nvSpPr>
        <p:spPr>
          <a:xfrm>
            <a:off x="2426988" y="1097026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Can 3"/>
          <p:cNvSpPr/>
          <p:nvPr/>
        </p:nvSpPr>
        <p:spPr>
          <a:xfrm>
            <a:off x="2363788" y="381000"/>
            <a:ext cx="366712" cy="6061075"/>
          </a:xfrm>
          <a:prstGeom prst="can">
            <a:avLst/>
          </a:prstGeom>
          <a:noFill/>
          <a:ln w="381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700463" y="3749675"/>
            <a:ext cx="38719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And sealed inside a metallic alloy case, called the </a:t>
            </a:r>
            <a:r>
              <a:rPr lang="en-US" sz="2400" b="1">
                <a:latin typeface="Calibri" pitchFamily="34" charset="0"/>
              </a:rPr>
              <a:t>cladding</a:t>
            </a:r>
            <a:r>
              <a:rPr lang="en-US" sz="2400">
                <a:latin typeface="Calibri" pitchFamily="34" charset="0"/>
              </a:rPr>
              <a:t>, to form a </a:t>
            </a:r>
            <a:r>
              <a:rPr lang="en-US" sz="2400" b="1">
                <a:latin typeface="Calibri" pitchFamily="34" charset="0"/>
              </a:rPr>
              <a:t>fuel rod</a:t>
            </a:r>
            <a:endParaRPr lang="en-US" sz="2400">
              <a:latin typeface="Calibri" pitchFamily="34" charset="0"/>
            </a:endParaRPr>
          </a:p>
        </p:txBody>
      </p:sp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"/>
                            </p:stCondLst>
                            <p:childTnLst>
                              <p:par>
                                <p:cTn id="7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100"/>
                            </p:stCondLst>
                            <p:childTnLst>
                              <p:par>
                                <p:cTn id="8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00"/>
                            </p:stCondLst>
                            <p:childTnLst>
                              <p:par>
                                <p:cTn id="8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300"/>
                            </p:stCondLst>
                            <p:childTnLst>
                              <p:par>
                                <p:cTn id="9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>
          <a:xfrm rot="10800000">
            <a:off x="365125" y="473075"/>
            <a:ext cx="968375" cy="59213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Let’s Build a Nuclear Power Plant</a:t>
            </a: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605463" y="868363"/>
            <a:ext cx="2887662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The </a:t>
            </a:r>
            <a:r>
              <a:rPr lang="en-US" sz="2400" b="1">
                <a:latin typeface="Calibri" pitchFamily="34" charset="0"/>
              </a:rPr>
              <a:t>fuel rods</a:t>
            </a:r>
            <a:r>
              <a:rPr lang="en-US" sz="2400">
                <a:latin typeface="Calibri" pitchFamily="34" charset="0"/>
              </a:rPr>
              <a:t> are grouped together in a regular array or </a:t>
            </a:r>
            <a:r>
              <a:rPr lang="en-US" sz="2400" b="1">
                <a:latin typeface="Calibri" pitchFamily="34" charset="0"/>
              </a:rPr>
              <a:t>fuel assembly</a:t>
            </a:r>
            <a:endParaRPr lang="en-US" sz="2400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833688" y="1831975"/>
            <a:ext cx="115887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725738" y="1831975"/>
            <a:ext cx="115887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617788" y="1831975"/>
            <a:ext cx="115887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3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509838" y="1831975"/>
            <a:ext cx="115887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 flipH="1">
            <a:off x="2478088" y="1930400"/>
            <a:ext cx="493712" cy="6985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>
          <a:xfrm flipH="1">
            <a:off x="2478088" y="2614613"/>
            <a:ext cx="493712" cy="7143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>
          <a:xfrm flipH="1">
            <a:off x="2478088" y="3300413"/>
            <a:ext cx="493712" cy="7143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 flipH="1">
            <a:off x="2478088" y="3986213"/>
            <a:ext cx="493712" cy="7143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 flipH="1">
            <a:off x="2478088" y="4672013"/>
            <a:ext cx="493712" cy="7143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>
          <a:xfrm rot="10800000">
            <a:off x="365125" y="473075"/>
            <a:ext cx="968375" cy="59213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Let’s Build a Nuclear Power Plant</a:t>
            </a:r>
            <a:endParaRPr lang="en-US" dirty="0"/>
          </a:p>
        </p:txBody>
      </p:sp>
      <p:sp>
        <p:nvSpPr>
          <p:cNvPr id="46082" name="TextBox 5"/>
          <p:cNvSpPr txBox="1">
            <a:spLocks noChangeArrowheads="1"/>
          </p:cNvSpPr>
          <p:nvPr/>
        </p:nvSpPr>
        <p:spPr bwMode="auto">
          <a:xfrm>
            <a:off x="5605463" y="868363"/>
            <a:ext cx="2887662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The </a:t>
            </a:r>
            <a:r>
              <a:rPr lang="en-US" sz="2400" b="1">
                <a:latin typeface="Calibri" pitchFamily="34" charset="0"/>
              </a:rPr>
              <a:t>fuel rods</a:t>
            </a:r>
            <a:r>
              <a:rPr lang="en-US" sz="2400">
                <a:latin typeface="Calibri" pitchFamily="34" charset="0"/>
              </a:rPr>
              <a:t> are grouped together in a regular array or </a:t>
            </a:r>
            <a:r>
              <a:rPr lang="en-US" sz="2400" b="1">
                <a:latin typeface="Calibri" pitchFamily="34" charset="0"/>
              </a:rPr>
              <a:t>fuel assembly</a:t>
            </a:r>
            <a:endParaRPr lang="en-US" sz="2400">
              <a:latin typeface="Calibri" pitchFamily="34" charset="0"/>
            </a:endParaRPr>
          </a:p>
        </p:txBody>
      </p:sp>
      <p:pic>
        <p:nvPicPr>
          <p:cNvPr id="4608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833688" y="1831975"/>
            <a:ext cx="115887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3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725738" y="1831975"/>
            <a:ext cx="115887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3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617788" y="1831975"/>
            <a:ext cx="115887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3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509838" y="1831975"/>
            <a:ext cx="115887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 flipH="1">
            <a:off x="2478088" y="1930400"/>
            <a:ext cx="493712" cy="6985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>
          <a:xfrm flipH="1">
            <a:off x="2478088" y="2614613"/>
            <a:ext cx="493712" cy="7143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>
          <a:xfrm flipH="1">
            <a:off x="2478088" y="3300413"/>
            <a:ext cx="493712" cy="7143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 flipH="1">
            <a:off x="2478088" y="3986213"/>
            <a:ext cx="493712" cy="7143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 flipH="1">
            <a:off x="2478088" y="4672013"/>
            <a:ext cx="493712" cy="7143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 flipH="1">
            <a:off x="3013075" y="1831975"/>
            <a:ext cx="492125" cy="3016250"/>
            <a:chOff x="4353861" y="2698750"/>
            <a:chExt cx="914400" cy="3924300"/>
          </a:xfrm>
        </p:grpSpPr>
        <p:pic>
          <p:nvPicPr>
            <p:cNvPr id="46114" name="Picture 4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95136" y="2698750"/>
              <a:ext cx="215900" cy="392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15" name="Picture 4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95161" y="2698750"/>
              <a:ext cx="215900" cy="392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16" name="Picture 4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95186" y="2698750"/>
              <a:ext cx="215900" cy="392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17" name="Picture 4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995211" y="2698750"/>
              <a:ext cx="215900" cy="392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Rectangle 45"/>
            <p:cNvSpPr/>
            <p:nvPr/>
          </p:nvSpPr>
          <p:spPr>
            <a:xfrm>
              <a:off x="4353861" y="2824741"/>
              <a:ext cx="914400" cy="9294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53861" y="3717003"/>
              <a:ext cx="914400" cy="9294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353861" y="4609265"/>
              <a:ext cx="914400" cy="9294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353861" y="5501527"/>
              <a:ext cx="914400" cy="9294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353861" y="6393789"/>
              <a:ext cx="914400" cy="9294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51" name="Group 50"/>
          <p:cNvGrpSpPr>
            <a:grpSpLocks/>
          </p:cNvGrpSpPr>
          <p:nvPr/>
        </p:nvGrpSpPr>
        <p:grpSpPr bwMode="auto">
          <a:xfrm flipH="1">
            <a:off x="3549650" y="1831975"/>
            <a:ext cx="493713" cy="3016250"/>
            <a:chOff x="4353861" y="2698750"/>
            <a:chExt cx="914400" cy="3924300"/>
          </a:xfrm>
        </p:grpSpPr>
        <p:pic>
          <p:nvPicPr>
            <p:cNvPr id="46105" name="Picture 5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95136" y="2698750"/>
              <a:ext cx="215900" cy="392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06" name="Picture 5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95161" y="2698750"/>
              <a:ext cx="215900" cy="392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07" name="Picture 5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95186" y="2698750"/>
              <a:ext cx="215900" cy="392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08" name="Picture 5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995211" y="2698750"/>
              <a:ext cx="215900" cy="392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Rectangle 55"/>
            <p:cNvSpPr/>
            <p:nvPr/>
          </p:nvSpPr>
          <p:spPr>
            <a:xfrm>
              <a:off x="4353861" y="2824741"/>
              <a:ext cx="914400" cy="9294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53861" y="3717003"/>
              <a:ext cx="914400" cy="9294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353861" y="4609265"/>
              <a:ext cx="914400" cy="9294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353861" y="5501527"/>
              <a:ext cx="914400" cy="9294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353861" y="6393789"/>
              <a:ext cx="914400" cy="9294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61" name="Group 60"/>
          <p:cNvGrpSpPr>
            <a:grpSpLocks/>
          </p:cNvGrpSpPr>
          <p:nvPr/>
        </p:nvGrpSpPr>
        <p:grpSpPr bwMode="auto">
          <a:xfrm flipH="1">
            <a:off x="4083050" y="1831975"/>
            <a:ext cx="492125" cy="3016250"/>
            <a:chOff x="4353861" y="2698750"/>
            <a:chExt cx="914400" cy="3924300"/>
          </a:xfrm>
        </p:grpSpPr>
        <p:pic>
          <p:nvPicPr>
            <p:cNvPr id="46096" name="Picture 6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95136" y="2698750"/>
              <a:ext cx="215900" cy="392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97" name="Picture 6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95161" y="2698750"/>
              <a:ext cx="215900" cy="392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98" name="Picture 6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95186" y="2698750"/>
              <a:ext cx="215900" cy="392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99" name="Picture 6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995211" y="2698750"/>
              <a:ext cx="215900" cy="392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" name="Rectangle 65"/>
            <p:cNvSpPr/>
            <p:nvPr/>
          </p:nvSpPr>
          <p:spPr>
            <a:xfrm>
              <a:off x="4353861" y="2824741"/>
              <a:ext cx="914400" cy="9294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353861" y="3717003"/>
              <a:ext cx="914400" cy="9294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353861" y="4609265"/>
              <a:ext cx="914400" cy="9294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353861" y="5501527"/>
              <a:ext cx="914400" cy="9294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353861" y="6393789"/>
              <a:ext cx="914400" cy="9294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605463" y="2628900"/>
            <a:ext cx="2887662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The </a:t>
            </a:r>
            <a:r>
              <a:rPr lang="en-US" sz="2400" b="1">
                <a:latin typeface="Calibri" pitchFamily="34" charset="0"/>
              </a:rPr>
              <a:t>fuel assemblies</a:t>
            </a:r>
            <a:r>
              <a:rPr lang="en-US" sz="2400">
                <a:latin typeface="Calibri" pitchFamily="34" charset="0"/>
              </a:rPr>
              <a:t> are arranged in a larger regular array or reactor </a:t>
            </a:r>
            <a:r>
              <a:rPr lang="en-US" sz="2400" b="1">
                <a:latin typeface="Calibri" pitchFamily="34" charset="0"/>
              </a:rPr>
              <a:t>core</a:t>
            </a:r>
            <a:endParaRPr lang="en-US" sz="2400"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19300" y="473075"/>
            <a:ext cx="3027363" cy="51577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366FF"/>
              </a:gs>
              <a:gs pos="100000">
                <a:srgbClr val="FF0000"/>
              </a:gs>
              <a:gs pos="25000">
                <a:srgbClr val="3366FF"/>
              </a:gs>
              <a:gs pos="75000">
                <a:srgbClr val="FF0000"/>
              </a:gs>
            </a:gsLst>
          </a:gradFill>
          <a:ln w="203200">
            <a:solidFill>
              <a:schemeClr val="accent4"/>
            </a:solidFill>
          </a:ln>
          <a:effectLst>
            <a:outerShdw blurRad="127000" dist="76200" dir="6600000" sx="101000" sy="101000" rotWithShape="0">
              <a:srgbClr val="000000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orient="vert"/>
          </p:nvPr>
        </p:nvSpPr>
        <p:spPr>
          <a:xfrm rot="10800000">
            <a:off x="365125" y="473075"/>
            <a:ext cx="968375" cy="59213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Let’s Build a Nuclear Power Plant</a:t>
            </a:r>
            <a:endParaRPr lang="en-US" dirty="0"/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5605463" y="868363"/>
            <a:ext cx="2887662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The </a:t>
            </a:r>
            <a:r>
              <a:rPr lang="en-US" sz="2400" b="1">
                <a:latin typeface="Calibri" pitchFamily="34" charset="0"/>
              </a:rPr>
              <a:t>fuel rods</a:t>
            </a:r>
            <a:r>
              <a:rPr lang="en-US" sz="2400">
                <a:latin typeface="Calibri" pitchFamily="34" charset="0"/>
              </a:rPr>
              <a:t> are grouped together in a regular array or </a:t>
            </a:r>
            <a:r>
              <a:rPr lang="en-US" sz="2400" b="1">
                <a:latin typeface="Calibri" pitchFamily="34" charset="0"/>
              </a:rPr>
              <a:t>fuel assembly</a:t>
            </a:r>
            <a:endParaRPr lang="en-US" sz="2400">
              <a:latin typeface="Calibri" pitchFamily="34" charset="0"/>
            </a:endParaRPr>
          </a:p>
        </p:txBody>
      </p:sp>
      <p:grpSp>
        <p:nvGrpSpPr>
          <p:cNvPr id="47108" name="Group 6"/>
          <p:cNvGrpSpPr>
            <a:grpSpLocks/>
          </p:cNvGrpSpPr>
          <p:nvPr/>
        </p:nvGrpSpPr>
        <p:grpSpPr bwMode="auto">
          <a:xfrm>
            <a:off x="2478088" y="1831975"/>
            <a:ext cx="2097087" cy="3016250"/>
            <a:chOff x="1843739" y="2698750"/>
            <a:chExt cx="2096790" cy="3016250"/>
          </a:xfrm>
        </p:grpSpPr>
        <p:pic>
          <p:nvPicPr>
            <p:cNvPr id="47111" name="Picture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2198127" y="2698750"/>
              <a:ext cx="116417" cy="301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2" name="Picture 3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2090270" y="2698750"/>
              <a:ext cx="116417" cy="301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3" name="Picture 3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1982412" y="2698750"/>
              <a:ext cx="116417" cy="301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4" name="Picture 3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1874555" y="2698750"/>
              <a:ext cx="116417" cy="301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 flipH="1">
              <a:off x="1843739" y="2795588"/>
              <a:ext cx="493642" cy="71437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 flipH="1">
              <a:off x="1843739" y="3481388"/>
              <a:ext cx="493642" cy="71437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 flipH="1">
              <a:off x="1843739" y="4167188"/>
              <a:ext cx="493642" cy="71437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 flipH="1">
              <a:off x="1843739" y="4852988"/>
              <a:ext cx="493642" cy="71437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 flipH="1">
              <a:off x="1843739" y="5538788"/>
              <a:ext cx="493642" cy="71437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47120" name="Group 11"/>
            <p:cNvGrpSpPr>
              <a:grpSpLocks/>
            </p:cNvGrpSpPr>
            <p:nvPr/>
          </p:nvGrpSpPr>
          <p:grpSpPr bwMode="auto">
            <a:xfrm flipH="1">
              <a:off x="2378075" y="2698750"/>
              <a:ext cx="493061" cy="3016250"/>
              <a:chOff x="4353861" y="2698750"/>
              <a:chExt cx="914400" cy="3924300"/>
            </a:xfrm>
          </p:grpSpPr>
          <p:pic>
            <p:nvPicPr>
              <p:cNvPr id="47141" name="Picture 41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395136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142" name="Picture 42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595161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143" name="Picture 43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795186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144" name="Picture 44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995211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4354660" y="2824741"/>
                <a:ext cx="912535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4354660" y="3717003"/>
                <a:ext cx="912535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354660" y="4609265"/>
                <a:ext cx="912535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354660" y="5501527"/>
                <a:ext cx="912535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354660" y="6393789"/>
                <a:ext cx="912535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7121" name="Group 50"/>
            <p:cNvGrpSpPr>
              <a:grpSpLocks/>
            </p:cNvGrpSpPr>
            <p:nvPr/>
          </p:nvGrpSpPr>
          <p:grpSpPr bwMode="auto">
            <a:xfrm flipH="1">
              <a:off x="2915586" y="2698750"/>
              <a:ext cx="493061" cy="3016250"/>
              <a:chOff x="4353861" y="2698750"/>
              <a:chExt cx="914400" cy="3924300"/>
            </a:xfrm>
          </p:grpSpPr>
          <p:pic>
            <p:nvPicPr>
              <p:cNvPr id="47132" name="Picture 51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395136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133" name="Picture 52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595161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134" name="Picture 53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795186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135" name="Picture 54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995211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Rectangle 55"/>
              <p:cNvSpPr/>
              <p:nvPr/>
            </p:nvSpPr>
            <p:spPr>
              <a:xfrm>
                <a:off x="4353592" y="2824741"/>
                <a:ext cx="915479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353592" y="3717003"/>
                <a:ext cx="915479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353592" y="4609265"/>
                <a:ext cx="915479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353592" y="5501527"/>
                <a:ext cx="915479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353592" y="6393789"/>
                <a:ext cx="915479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7122" name="Group 60"/>
            <p:cNvGrpSpPr>
              <a:grpSpLocks/>
            </p:cNvGrpSpPr>
            <p:nvPr/>
          </p:nvGrpSpPr>
          <p:grpSpPr bwMode="auto">
            <a:xfrm flipH="1">
              <a:off x="3447468" y="2698750"/>
              <a:ext cx="493061" cy="3016250"/>
              <a:chOff x="4353861" y="2698750"/>
              <a:chExt cx="914400" cy="3924300"/>
            </a:xfrm>
          </p:grpSpPr>
          <p:pic>
            <p:nvPicPr>
              <p:cNvPr id="47123" name="Picture 61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395136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124" name="Picture 62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595161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125" name="Picture 63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795186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126" name="Picture 64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995211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" name="Rectangle 65"/>
              <p:cNvSpPr/>
              <p:nvPr/>
            </p:nvSpPr>
            <p:spPr>
              <a:xfrm>
                <a:off x="4353861" y="2824741"/>
                <a:ext cx="915477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353861" y="3717003"/>
                <a:ext cx="915477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4353861" y="4609265"/>
                <a:ext cx="915477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4353861" y="5501527"/>
                <a:ext cx="915477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4353861" y="6393789"/>
                <a:ext cx="915477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47109" name="TextBox 70"/>
          <p:cNvSpPr txBox="1">
            <a:spLocks noChangeArrowheads="1"/>
          </p:cNvSpPr>
          <p:nvPr/>
        </p:nvSpPr>
        <p:spPr bwMode="auto">
          <a:xfrm>
            <a:off x="5605463" y="2628900"/>
            <a:ext cx="2887662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The </a:t>
            </a:r>
            <a:r>
              <a:rPr lang="en-US" sz="2400" b="1">
                <a:latin typeface="Calibri" pitchFamily="34" charset="0"/>
              </a:rPr>
              <a:t>fuel assemblies</a:t>
            </a:r>
            <a:r>
              <a:rPr lang="en-US" sz="2400">
                <a:latin typeface="Calibri" pitchFamily="34" charset="0"/>
              </a:rPr>
              <a:t> are arranged in a larger regular array or reactor </a:t>
            </a:r>
            <a:r>
              <a:rPr lang="en-US" sz="2400" b="1">
                <a:latin typeface="Calibri" pitchFamily="34" charset="0"/>
              </a:rPr>
              <a:t>core</a:t>
            </a:r>
            <a:endParaRPr lang="en-US" sz="2400">
              <a:latin typeface="Calibri" pitchFamily="34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5605463" y="4389438"/>
            <a:ext cx="28876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The reactor </a:t>
            </a:r>
            <a:r>
              <a:rPr lang="en-US" sz="2400" b="1">
                <a:latin typeface="Calibri" pitchFamily="34" charset="0"/>
              </a:rPr>
              <a:t>core </a:t>
            </a:r>
            <a:r>
              <a:rPr lang="en-US" sz="2400">
                <a:latin typeface="Calibri" pitchFamily="34" charset="0"/>
              </a:rPr>
              <a:t>is contained inside a heavy steel </a:t>
            </a:r>
            <a:r>
              <a:rPr lang="en-US" sz="2400" b="1">
                <a:latin typeface="Calibri" pitchFamily="34" charset="0"/>
              </a:rPr>
              <a:t>reactor pressure vessel (RPV)</a:t>
            </a:r>
            <a:endParaRPr lang="en-US" sz="2400"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3"/>
          <p:cNvSpPr>
            <a:spLocks noGrp="1"/>
          </p:cNvSpPr>
          <p:nvPr>
            <p:ph type="title"/>
          </p:nvPr>
        </p:nvSpPr>
        <p:spPr bwMode="auto">
          <a:xfrm>
            <a:off x="284163" y="596900"/>
            <a:ext cx="4337050" cy="736600"/>
          </a:xfrm>
          <a:noFill/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en-US" smtClean="0"/>
              <a:t>A Reality Check</a:t>
            </a:r>
          </a:p>
        </p:txBody>
      </p:sp>
      <p:sp>
        <p:nvSpPr>
          <p:cNvPr id="48130" name="Text Placeholder 5"/>
          <p:cNvSpPr>
            <a:spLocks noGrp="1"/>
          </p:cNvSpPr>
          <p:nvPr>
            <p:ph type="body" sz="half" idx="2"/>
          </p:nvPr>
        </p:nvSpPr>
        <p:spPr bwMode="auto">
          <a:xfrm>
            <a:off x="322263" y="1333500"/>
            <a:ext cx="4298950" cy="6350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Fuel assembly and reactor core design are complex engineering challenges.  We’ve simplified things a bit in our cartoon. </a:t>
            </a:r>
          </a:p>
        </p:txBody>
      </p:sp>
      <p:pic>
        <p:nvPicPr>
          <p:cNvPr id="48131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-18732" r="-18732"/>
          <a:stretch>
            <a:fillRect/>
          </a:stretch>
        </p:blipFill>
        <p:spPr bwMode="auto">
          <a:xfrm>
            <a:off x="4503738" y="768350"/>
            <a:ext cx="4233862" cy="5805488"/>
          </a:xfrm>
        </p:spPr>
      </p:pic>
      <p:pic>
        <p:nvPicPr>
          <p:cNvPr id="48132" name="Picture Placeholder 8" descr="PWRUO2_group06.pn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9035" t="9360" r="4337" b="14371"/>
          <a:stretch>
            <a:fillRect/>
          </a:stretch>
        </p:blipFill>
        <p:spPr bwMode="auto">
          <a:xfrm>
            <a:off x="284163" y="2195513"/>
            <a:ext cx="4337050" cy="4316412"/>
          </a:xfr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19300" y="473075"/>
            <a:ext cx="3027363" cy="51577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366FF"/>
              </a:gs>
              <a:gs pos="100000">
                <a:srgbClr val="FF0000"/>
              </a:gs>
              <a:gs pos="25000">
                <a:srgbClr val="3366FF"/>
              </a:gs>
              <a:gs pos="75000">
                <a:srgbClr val="FF0000"/>
              </a:gs>
            </a:gsLst>
          </a:gradFill>
          <a:ln w="203200">
            <a:solidFill>
              <a:schemeClr val="accent4"/>
            </a:solidFill>
          </a:ln>
          <a:effectLst>
            <a:outerShdw blurRad="127000" dist="76200" dir="6600000" sx="101000" sy="101000" rotWithShape="0">
              <a:srgbClr val="000000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orient="vert"/>
          </p:nvPr>
        </p:nvSpPr>
        <p:spPr>
          <a:xfrm rot="10800000">
            <a:off x="365125" y="473075"/>
            <a:ext cx="968375" cy="59213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Let’s Build a Nuclear Power Plant</a:t>
            </a: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605463" y="868363"/>
            <a:ext cx="2887662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The </a:t>
            </a:r>
            <a:r>
              <a:rPr lang="en-US" sz="2400" b="1">
                <a:latin typeface="Calibri" pitchFamily="34" charset="0"/>
              </a:rPr>
              <a:t>fuel rods</a:t>
            </a:r>
            <a:r>
              <a:rPr lang="en-US" sz="2400">
                <a:latin typeface="Calibri" pitchFamily="34" charset="0"/>
              </a:rPr>
              <a:t> are grouped together in a regular array or </a:t>
            </a:r>
            <a:r>
              <a:rPr lang="en-US" sz="2400" b="1">
                <a:latin typeface="Calibri" pitchFamily="34" charset="0"/>
              </a:rPr>
              <a:t>fuel assembly</a:t>
            </a:r>
            <a:endParaRPr lang="en-US" sz="2400">
              <a:latin typeface="Calibri" pitchFamily="34" charset="0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478088" y="1831975"/>
            <a:ext cx="2097087" cy="3016250"/>
            <a:chOff x="1843739" y="2698750"/>
            <a:chExt cx="2096790" cy="3016250"/>
          </a:xfrm>
        </p:grpSpPr>
        <p:pic>
          <p:nvPicPr>
            <p:cNvPr id="49159" name="Picture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2198127" y="2698750"/>
              <a:ext cx="116417" cy="301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60" name="Picture 3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2090270" y="2698750"/>
              <a:ext cx="116417" cy="301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61" name="Picture 3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1982412" y="2698750"/>
              <a:ext cx="116417" cy="301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62" name="Picture 3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1874555" y="2698750"/>
              <a:ext cx="116417" cy="301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 flipH="1">
              <a:off x="1843739" y="2795588"/>
              <a:ext cx="493642" cy="71437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 flipH="1">
              <a:off x="1843739" y="3481388"/>
              <a:ext cx="493642" cy="71437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 flipH="1">
              <a:off x="1843739" y="4167188"/>
              <a:ext cx="493642" cy="71437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 flipH="1">
              <a:off x="1843739" y="4852988"/>
              <a:ext cx="493642" cy="71437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 flipH="1">
              <a:off x="1843739" y="5538788"/>
              <a:ext cx="493642" cy="71437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49168" name="Group 11"/>
            <p:cNvGrpSpPr>
              <a:grpSpLocks/>
            </p:cNvGrpSpPr>
            <p:nvPr/>
          </p:nvGrpSpPr>
          <p:grpSpPr bwMode="auto">
            <a:xfrm flipH="1">
              <a:off x="2378075" y="2698750"/>
              <a:ext cx="493061" cy="3016250"/>
              <a:chOff x="4353861" y="2698750"/>
              <a:chExt cx="914400" cy="3924300"/>
            </a:xfrm>
          </p:grpSpPr>
          <p:pic>
            <p:nvPicPr>
              <p:cNvPr id="49189" name="Picture 41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395136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190" name="Picture 42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595161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191" name="Picture 43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795186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192" name="Picture 44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995211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4354660" y="2824741"/>
                <a:ext cx="912535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4354660" y="3717003"/>
                <a:ext cx="912535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354660" y="4609265"/>
                <a:ext cx="912535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354660" y="5501527"/>
                <a:ext cx="912535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354660" y="6393789"/>
                <a:ext cx="912535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9169" name="Group 50"/>
            <p:cNvGrpSpPr>
              <a:grpSpLocks/>
            </p:cNvGrpSpPr>
            <p:nvPr/>
          </p:nvGrpSpPr>
          <p:grpSpPr bwMode="auto">
            <a:xfrm flipH="1">
              <a:off x="2915586" y="2698750"/>
              <a:ext cx="493061" cy="3016250"/>
              <a:chOff x="4353861" y="2698750"/>
              <a:chExt cx="914400" cy="3924300"/>
            </a:xfrm>
          </p:grpSpPr>
          <p:pic>
            <p:nvPicPr>
              <p:cNvPr id="49180" name="Picture 51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395136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181" name="Picture 52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595161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182" name="Picture 53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795186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183" name="Picture 54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995211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Rectangle 55"/>
              <p:cNvSpPr/>
              <p:nvPr/>
            </p:nvSpPr>
            <p:spPr>
              <a:xfrm>
                <a:off x="4353592" y="2824741"/>
                <a:ext cx="915479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353592" y="3717003"/>
                <a:ext cx="915479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353592" y="4609265"/>
                <a:ext cx="915479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353592" y="5501527"/>
                <a:ext cx="915479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353592" y="6393789"/>
                <a:ext cx="915479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9170" name="Group 60"/>
            <p:cNvGrpSpPr>
              <a:grpSpLocks/>
            </p:cNvGrpSpPr>
            <p:nvPr/>
          </p:nvGrpSpPr>
          <p:grpSpPr bwMode="auto">
            <a:xfrm flipH="1">
              <a:off x="3447468" y="2698750"/>
              <a:ext cx="493061" cy="3016250"/>
              <a:chOff x="4353861" y="2698750"/>
              <a:chExt cx="914400" cy="3924300"/>
            </a:xfrm>
          </p:grpSpPr>
          <p:pic>
            <p:nvPicPr>
              <p:cNvPr id="49171" name="Picture 61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395136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172" name="Picture 62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595161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173" name="Picture 63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795186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174" name="Picture 64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995211" y="2698750"/>
                <a:ext cx="2159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" name="Rectangle 65"/>
              <p:cNvSpPr/>
              <p:nvPr/>
            </p:nvSpPr>
            <p:spPr>
              <a:xfrm>
                <a:off x="4353861" y="2824741"/>
                <a:ext cx="915477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353861" y="3717003"/>
                <a:ext cx="915477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4353861" y="4609265"/>
                <a:ext cx="915477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4353861" y="5501527"/>
                <a:ext cx="915477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4353861" y="6393789"/>
                <a:ext cx="915477" cy="929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605463" y="2628900"/>
            <a:ext cx="2887662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The </a:t>
            </a:r>
            <a:r>
              <a:rPr lang="en-US" sz="2400" b="1">
                <a:latin typeface="Calibri" pitchFamily="34" charset="0"/>
              </a:rPr>
              <a:t>fuel assemblies</a:t>
            </a:r>
            <a:r>
              <a:rPr lang="en-US" sz="2400">
                <a:latin typeface="Calibri" pitchFamily="34" charset="0"/>
              </a:rPr>
              <a:t> are arranged in a larger regular array or </a:t>
            </a:r>
            <a:r>
              <a:rPr lang="en-US" sz="2400" b="1">
                <a:latin typeface="Calibri" pitchFamily="34" charset="0"/>
              </a:rPr>
              <a:t>reactor</a:t>
            </a:r>
            <a:r>
              <a:rPr lang="en-US" sz="2400">
                <a:latin typeface="Calibri" pitchFamily="34" charset="0"/>
              </a:rPr>
              <a:t> </a:t>
            </a:r>
            <a:r>
              <a:rPr lang="en-US" sz="2400" b="1">
                <a:latin typeface="Calibri" pitchFamily="34" charset="0"/>
              </a:rPr>
              <a:t>core</a:t>
            </a:r>
            <a:endParaRPr lang="en-US" sz="2400">
              <a:latin typeface="Calibri" pitchFamily="34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5605463" y="4389438"/>
            <a:ext cx="28876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The reactor </a:t>
            </a:r>
            <a:r>
              <a:rPr lang="en-US" sz="2400" b="1">
                <a:latin typeface="Calibri" pitchFamily="34" charset="0"/>
              </a:rPr>
              <a:t>core </a:t>
            </a:r>
            <a:r>
              <a:rPr lang="en-US" sz="2400">
                <a:latin typeface="Calibri" pitchFamily="34" charset="0"/>
              </a:rPr>
              <a:t>is contained inside a heavy steel </a:t>
            </a:r>
            <a:r>
              <a:rPr lang="en-US" sz="2400" b="1">
                <a:latin typeface="Calibri" pitchFamily="34" charset="0"/>
              </a:rPr>
              <a:t>reactor pressure vessel (RPV)</a:t>
            </a:r>
            <a:endParaRPr lang="en-US" sz="2400"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9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9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1" grpId="0"/>
      <p:bldP spid="7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>
          <a:xfrm rot="10800000">
            <a:off x="365125" y="473075"/>
            <a:ext cx="968375" cy="59213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Let’s Build a Nuclear Power Plant</a:t>
            </a:r>
            <a:endParaRPr lang="en-US" dirty="0"/>
          </a:p>
        </p:txBody>
      </p: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2511425" y="663575"/>
            <a:ext cx="2043113" cy="3481388"/>
            <a:chOff x="2019588" y="473075"/>
            <a:chExt cx="3027705" cy="5157184"/>
          </a:xfrm>
        </p:grpSpPr>
        <p:sp>
          <p:nvSpPr>
            <p:cNvPr id="74" name="Rounded Rectangle 73"/>
            <p:cNvSpPr/>
            <p:nvPr/>
          </p:nvSpPr>
          <p:spPr>
            <a:xfrm>
              <a:off x="2019588" y="473075"/>
              <a:ext cx="3027705" cy="515718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366FF"/>
                </a:gs>
                <a:gs pos="100000">
                  <a:srgbClr val="FF0000"/>
                </a:gs>
                <a:gs pos="25000">
                  <a:srgbClr val="3366FF"/>
                </a:gs>
                <a:gs pos="75000">
                  <a:srgbClr val="FF000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50200" name="Group 74"/>
            <p:cNvGrpSpPr>
              <a:grpSpLocks/>
            </p:cNvGrpSpPr>
            <p:nvPr/>
          </p:nvGrpSpPr>
          <p:grpSpPr bwMode="auto">
            <a:xfrm>
              <a:off x="2478531" y="1832014"/>
              <a:ext cx="2096790" cy="3016250"/>
              <a:chOff x="1843739" y="2698750"/>
              <a:chExt cx="2096790" cy="3016250"/>
            </a:xfrm>
          </p:grpSpPr>
          <p:pic>
            <p:nvPicPr>
              <p:cNvPr id="50201" name="Picture 75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2198127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202" name="Picture 76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2090270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203" name="Picture 77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1982412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204" name="Picture 78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1874555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0" name="Rectangle 79"/>
              <p:cNvSpPr/>
              <p:nvPr/>
            </p:nvSpPr>
            <p:spPr>
              <a:xfrm flipH="1">
                <a:off x="1843540" y="2795487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 flipH="1">
                <a:off x="1843540" y="3482171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H="1">
                <a:off x="1843540" y="4166502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H="1">
                <a:off x="1843540" y="4853186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H="1">
                <a:off x="1843540" y="5537518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50210" name="Group 84"/>
              <p:cNvGrpSpPr>
                <a:grpSpLocks/>
              </p:cNvGrpSpPr>
              <p:nvPr/>
            </p:nvGrpSpPr>
            <p:grpSpPr bwMode="auto">
              <a:xfrm flipH="1">
                <a:off x="2378075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50231" name="Picture 105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39513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0232" name="Picture 106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59516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0233" name="Picture 107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79518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0234" name="Picture 108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521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4353009" y="2824610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4353009" y="3718022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4353009" y="4608373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4353009" y="5501784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4353009" y="6392137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50211" name="Group 85"/>
              <p:cNvGrpSpPr>
                <a:grpSpLocks/>
              </p:cNvGrpSpPr>
              <p:nvPr/>
            </p:nvGrpSpPr>
            <p:grpSpPr bwMode="auto">
              <a:xfrm flipH="1">
                <a:off x="2915586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50222" name="Picture 96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39513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0223" name="Picture 97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59516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0224" name="Picture 98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79518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0225" name="Picture 99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521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1" name="Rectangle 100"/>
                <p:cNvSpPr/>
                <p:nvPr/>
              </p:nvSpPr>
              <p:spPr>
                <a:xfrm>
                  <a:off x="4355114" y="2824610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4355114" y="3718022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355114" y="4608373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4355114" y="5501784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355114" y="6392137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50212" name="Group 86"/>
              <p:cNvGrpSpPr>
                <a:grpSpLocks/>
              </p:cNvGrpSpPr>
              <p:nvPr/>
            </p:nvGrpSpPr>
            <p:grpSpPr bwMode="auto">
              <a:xfrm flipH="1">
                <a:off x="3447468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50213" name="Picture 87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39513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0214" name="Picture 88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59516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0215" name="Picture 89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79518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0216" name="Picture 90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521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2" name="Rectangle 91"/>
                <p:cNvSpPr/>
                <p:nvPr/>
              </p:nvSpPr>
              <p:spPr>
                <a:xfrm>
                  <a:off x="4355504" y="2824610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4355504" y="3718022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4355504" y="4608373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4355504" y="5501784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4355504" y="6392137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644900" y="865188"/>
            <a:ext cx="5208588" cy="3822700"/>
            <a:chOff x="3644245" y="865509"/>
            <a:chExt cx="5209673" cy="3822948"/>
          </a:xfrm>
        </p:grpSpPr>
        <p:sp>
          <p:nvSpPr>
            <p:cNvPr id="115" name="Rectangle 114"/>
            <p:cNvSpPr/>
            <p:nvPr/>
          </p:nvSpPr>
          <p:spPr>
            <a:xfrm>
              <a:off x="6946933" y="3342170"/>
              <a:ext cx="654186" cy="65409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3644245" y="3935933"/>
              <a:ext cx="2951778" cy="0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3644245" y="900436"/>
              <a:ext cx="2951778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>
              <a:off x="4777956" y="1300512"/>
              <a:ext cx="1818067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rot="5400000">
              <a:off x="5686989" y="2631586"/>
              <a:ext cx="0" cy="1818067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Arc 119"/>
            <p:cNvSpPr/>
            <p:nvPr/>
          </p:nvSpPr>
          <p:spPr>
            <a:xfrm rot="16200000" flipH="1">
              <a:off x="5078130" y="1202206"/>
              <a:ext cx="3034901" cy="2432772"/>
            </a:xfrm>
            <a:prstGeom prst="arc">
              <a:avLst>
                <a:gd name="adj1" fmla="val 21576992"/>
                <a:gd name="adj2" fmla="val 10805497"/>
              </a:avLst>
            </a:prstGeom>
            <a:ln w="127000" cmpd="sng">
              <a:gradFill flip="none" rotWithShape="1">
                <a:gsLst>
                  <a:gs pos="0">
                    <a:srgbClr val="FF0000"/>
                  </a:gs>
                  <a:gs pos="100000">
                    <a:srgbClr val="3366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21" name="Straight Connector 120"/>
            <p:cNvCxnSpPr/>
            <p:nvPr/>
          </p:nvCxnSpPr>
          <p:spPr>
            <a:xfrm>
              <a:off x="7572538" y="3540620"/>
              <a:ext cx="477938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7578889" y="3812100"/>
              <a:ext cx="477938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191" name="TextBox 122"/>
            <p:cNvSpPr txBox="1">
              <a:spLocks noChangeArrowheads="1"/>
            </p:cNvSpPr>
            <p:nvPr/>
          </p:nvSpPr>
          <p:spPr bwMode="auto">
            <a:xfrm>
              <a:off x="6821832" y="3956253"/>
              <a:ext cx="1156049" cy="366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Condenser</a:t>
              </a:r>
            </a:p>
          </p:txBody>
        </p:sp>
        <p:sp>
          <p:nvSpPr>
            <p:cNvPr id="124" name="Trapezoid 123"/>
            <p:cNvSpPr/>
            <p:nvPr/>
          </p:nvSpPr>
          <p:spPr>
            <a:xfrm rot="16200000">
              <a:off x="7347121" y="1587830"/>
              <a:ext cx="763637" cy="544625"/>
            </a:xfrm>
            <a:prstGeom prst="trapezoid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8199732" y="1478324"/>
              <a:ext cx="654186" cy="76363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26" name="Straight Connector 125"/>
            <p:cNvCxnSpPr>
              <a:stCxn id="124" idx="0"/>
              <a:endCxn id="125" idx="1"/>
            </p:cNvCxnSpPr>
            <p:nvPr/>
          </p:nvCxnSpPr>
          <p:spPr>
            <a:xfrm>
              <a:off x="7456627" y="1859348"/>
              <a:ext cx="743105" cy="0"/>
            </a:xfrm>
            <a:prstGeom prst="line">
              <a:avLst/>
            </a:prstGeom>
            <a:ln w="1270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195" name="TextBox 126"/>
            <p:cNvSpPr txBox="1">
              <a:spLocks noChangeArrowheads="1"/>
            </p:cNvSpPr>
            <p:nvPr/>
          </p:nvSpPr>
          <p:spPr bwMode="auto">
            <a:xfrm>
              <a:off x="7638539" y="865509"/>
              <a:ext cx="1122374" cy="623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Turbine/</a:t>
              </a:r>
            </a:p>
            <a:p>
              <a:r>
                <a:rPr lang="en-US" sz="1400">
                  <a:latin typeface="Calibri" pitchFamily="34" charset="0"/>
                </a:rPr>
                <a:t>Generator</a:t>
              </a:r>
            </a:p>
          </p:txBody>
        </p:sp>
        <p:sp>
          <p:nvSpPr>
            <p:cNvPr id="129" name="Oval 128"/>
            <p:cNvSpPr/>
            <p:nvPr/>
          </p:nvSpPr>
          <p:spPr>
            <a:xfrm>
              <a:off x="4952617" y="3739070"/>
              <a:ext cx="608140" cy="608051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809713" y="3764472"/>
              <a:ext cx="447768" cy="25719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198" name="TextBox 130"/>
            <p:cNvSpPr txBox="1">
              <a:spLocks noChangeArrowheads="1"/>
            </p:cNvSpPr>
            <p:nvPr/>
          </p:nvSpPr>
          <p:spPr bwMode="auto">
            <a:xfrm>
              <a:off x="4843012" y="4321467"/>
              <a:ext cx="726745" cy="366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Pump</a:t>
              </a:r>
            </a:p>
          </p:txBody>
        </p:sp>
      </p:grpSp>
      <p:sp>
        <p:nvSpPr>
          <p:cNvPr id="132" name="TextBox 131"/>
          <p:cNvSpPr txBox="1">
            <a:spLocks noChangeArrowheads="1"/>
          </p:cNvSpPr>
          <p:nvPr/>
        </p:nvSpPr>
        <p:spPr bwMode="auto">
          <a:xfrm>
            <a:off x="1704975" y="4945063"/>
            <a:ext cx="4584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In a nuclear power plant, the </a:t>
            </a:r>
            <a:r>
              <a:rPr lang="en-US" sz="2400" b="1">
                <a:latin typeface="Calibri" pitchFamily="34" charset="0"/>
              </a:rPr>
              <a:t>reactor core </a:t>
            </a:r>
            <a:r>
              <a:rPr lang="en-US" sz="2400">
                <a:latin typeface="Calibri" pitchFamily="34" charset="0"/>
              </a:rPr>
              <a:t>replaces the burning fossil fuel as the energy source</a:t>
            </a:r>
          </a:p>
        </p:txBody>
      </p:sp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How does your coffee pot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749675" y="2133600"/>
            <a:ext cx="5108575" cy="399256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Why does the water pour out of your coffee pot’s filter basket into the pot below?</a:t>
            </a:r>
          </a:p>
          <a:p>
            <a:pPr eaLnBrk="1" hangingPunct="1"/>
            <a:r>
              <a:rPr lang="en-US" smtClean="0"/>
              <a:t>How does the water you put into your coffeepot go from the tank to the filter basket?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8" y="2232025"/>
            <a:ext cx="3343275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>
          <a:xfrm rot="10800000">
            <a:off x="365125" y="473075"/>
            <a:ext cx="968375" cy="59213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Let’s Build a Nuclear Power Plant</a:t>
            </a:r>
            <a:endParaRPr lang="en-US" dirty="0"/>
          </a:p>
        </p:txBody>
      </p:sp>
      <p:grpSp>
        <p:nvGrpSpPr>
          <p:cNvPr id="51202" name="Group 72"/>
          <p:cNvGrpSpPr>
            <a:grpSpLocks/>
          </p:cNvGrpSpPr>
          <p:nvPr/>
        </p:nvGrpSpPr>
        <p:grpSpPr bwMode="auto">
          <a:xfrm>
            <a:off x="2511425" y="663575"/>
            <a:ext cx="2043113" cy="3481388"/>
            <a:chOff x="2019588" y="473075"/>
            <a:chExt cx="3027705" cy="5157184"/>
          </a:xfrm>
        </p:grpSpPr>
        <p:sp>
          <p:nvSpPr>
            <p:cNvPr id="74" name="Rounded Rectangle 73"/>
            <p:cNvSpPr/>
            <p:nvPr/>
          </p:nvSpPr>
          <p:spPr>
            <a:xfrm>
              <a:off x="2019588" y="473075"/>
              <a:ext cx="3027705" cy="515718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366FF"/>
                </a:gs>
                <a:gs pos="100000">
                  <a:srgbClr val="FF0000"/>
                </a:gs>
                <a:gs pos="25000">
                  <a:srgbClr val="3366FF"/>
                </a:gs>
                <a:gs pos="75000">
                  <a:srgbClr val="FF000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51228" name="Group 74"/>
            <p:cNvGrpSpPr>
              <a:grpSpLocks/>
            </p:cNvGrpSpPr>
            <p:nvPr/>
          </p:nvGrpSpPr>
          <p:grpSpPr bwMode="auto">
            <a:xfrm>
              <a:off x="2478531" y="1832014"/>
              <a:ext cx="2096790" cy="3016250"/>
              <a:chOff x="1843739" y="2698750"/>
              <a:chExt cx="2096790" cy="3016250"/>
            </a:xfrm>
          </p:grpSpPr>
          <p:pic>
            <p:nvPicPr>
              <p:cNvPr id="51229" name="Picture 75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2198127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30" name="Picture 76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2090270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31" name="Picture 77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1982412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32" name="Picture 78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1874555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0" name="Rectangle 79"/>
              <p:cNvSpPr/>
              <p:nvPr/>
            </p:nvSpPr>
            <p:spPr>
              <a:xfrm flipH="1">
                <a:off x="1843540" y="2795487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 flipH="1">
                <a:off x="1843540" y="3482171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H="1">
                <a:off x="1843540" y="4166502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H="1">
                <a:off x="1843540" y="4853186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H="1">
                <a:off x="1843540" y="5537518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51238" name="Group 84"/>
              <p:cNvGrpSpPr>
                <a:grpSpLocks/>
              </p:cNvGrpSpPr>
              <p:nvPr/>
            </p:nvGrpSpPr>
            <p:grpSpPr bwMode="auto">
              <a:xfrm flipH="1">
                <a:off x="2378075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51259" name="Picture 105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39513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260" name="Picture 106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59516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261" name="Picture 107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79518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262" name="Picture 108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521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4353009" y="2824610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4353009" y="3718022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4353009" y="4608373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4353009" y="5501784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4353009" y="6392137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51239" name="Group 85"/>
              <p:cNvGrpSpPr>
                <a:grpSpLocks/>
              </p:cNvGrpSpPr>
              <p:nvPr/>
            </p:nvGrpSpPr>
            <p:grpSpPr bwMode="auto">
              <a:xfrm flipH="1">
                <a:off x="2915586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51250" name="Picture 96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39513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251" name="Picture 97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59516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252" name="Picture 98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79518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253" name="Picture 99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521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1" name="Rectangle 100"/>
                <p:cNvSpPr/>
                <p:nvPr/>
              </p:nvSpPr>
              <p:spPr>
                <a:xfrm>
                  <a:off x="4355114" y="2824610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4355114" y="3718022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355114" y="4608373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4355114" y="5501784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355114" y="6392137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51240" name="Group 86"/>
              <p:cNvGrpSpPr>
                <a:grpSpLocks/>
              </p:cNvGrpSpPr>
              <p:nvPr/>
            </p:nvGrpSpPr>
            <p:grpSpPr bwMode="auto">
              <a:xfrm flipH="1">
                <a:off x="3447468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51241" name="Picture 87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39513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242" name="Picture 88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59516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243" name="Picture 89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79518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244" name="Picture 90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521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2" name="Rectangle 91"/>
                <p:cNvSpPr/>
                <p:nvPr/>
              </p:nvSpPr>
              <p:spPr>
                <a:xfrm>
                  <a:off x="4355504" y="2824610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4355504" y="3718022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4355504" y="4608373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4355504" y="5501784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4355504" y="6392137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</p:grpSp>
      <p:grpSp>
        <p:nvGrpSpPr>
          <p:cNvPr id="51203" name="Group 12"/>
          <p:cNvGrpSpPr>
            <a:grpSpLocks/>
          </p:cNvGrpSpPr>
          <p:nvPr/>
        </p:nvGrpSpPr>
        <p:grpSpPr bwMode="auto">
          <a:xfrm>
            <a:off x="3644900" y="865188"/>
            <a:ext cx="5208588" cy="3822700"/>
            <a:chOff x="3644245" y="865509"/>
            <a:chExt cx="5209673" cy="3822948"/>
          </a:xfrm>
        </p:grpSpPr>
        <p:sp>
          <p:nvSpPr>
            <p:cNvPr id="115" name="Rectangle 114"/>
            <p:cNvSpPr/>
            <p:nvPr/>
          </p:nvSpPr>
          <p:spPr>
            <a:xfrm>
              <a:off x="6946933" y="3342170"/>
              <a:ext cx="654186" cy="65409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3644245" y="3935933"/>
              <a:ext cx="2951778" cy="0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3644245" y="900436"/>
              <a:ext cx="2951778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>
              <a:off x="4777956" y="1300512"/>
              <a:ext cx="1818067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rot="5400000">
              <a:off x="5686989" y="2631586"/>
              <a:ext cx="0" cy="1818067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Arc 119"/>
            <p:cNvSpPr/>
            <p:nvPr/>
          </p:nvSpPr>
          <p:spPr>
            <a:xfrm rot="16200000" flipH="1">
              <a:off x="5078130" y="1202206"/>
              <a:ext cx="3034901" cy="2432772"/>
            </a:xfrm>
            <a:prstGeom prst="arc">
              <a:avLst>
                <a:gd name="adj1" fmla="val 21576992"/>
                <a:gd name="adj2" fmla="val 10805497"/>
              </a:avLst>
            </a:prstGeom>
            <a:ln w="127000" cmpd="sng">
              <a:gradFill flip="none" rotWithShape="1">
                <a:gsLst>
                  <a:gs pos="0">
                    <a:srgbClr val="FF0000"/>
                  </a:gs>
                  <a:gs pos="100000">
                    <a:srgbClr val="3366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21" name="Straight Connector 120"/>
            <p:cNvCxnSpPr/>
            <p:nvPr/>
          </p:nvCxnSpPr>
          <p:spPr>
            <a:xfrm>
              <a:off x="7572538" y="3540620"/>
              <a:ext cx="477938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7578889" y="3812100"/>
              <a:ext cx="477938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219" name="TextBox 122"/>
            <p:cNvSpPr txBox="1">
              <a:spLocks noChangeArrowheads="1"/>
            </p:cNvSpPr>
            <p:nvPr/>
          </p:nvSpPr>
          <p:spPr bwMode="auto">
            <a:xfrm>
              <a:off x="6821832" y="3956253"/>
              <a:ext cx="1156049" cy="366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Condenser</a:t>
              </a:r>
            </a:p>
          </p:txBody>
        </p:sp>
        <p:sp>
          <p:nvSpPr>
            <p:cNvPr id="124" name="Trapezoid 123"/>
            <p:cNvSpPr/>
            <p:nvPr/>
          </p:nvSpPr>
          <p:spPr>
            <a:xfrm rot="16200000">
              <a:off x="7347121" y="1587830"/>
              <a:ext cx="763637" cy="544625"/>
            </a:xfrm>
            <a:prstGeom prst="trapezoid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8199732" y="1478324"/>
              <a:ext cx="654186" cy="76363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26" name="Straight Connector 125"/>
            <p:cNvCxnSpPr>
              <a:stCxn id="124" idx="0"/>
              <a:endCxn id="125" idx="1"/>
            </p:cNvCxnSpPr>
            <p:nvPr/>
          </p:nvCxnSpPr>
          <p:spPr>
            <a:xfrm>
              <a:off x="7456627" y="1859348"/>
              <a:ext cx="743105" cy="0"/>
            </a:xfrm>
            <a:prstGeom prst="line">
              <a:avLst/>
            </a:prstGeom>
            <a:ln w="1270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223" name="TextBox 126"/>
            <p:cNvSpPr txBox="1">
              <a:spLocks noChangeArrowheads="1"/>
            </p:cNvSpPr>
            <p:nvPr/>
          </p:nvSpPr>
          <p:spPr bwMode="auto">
            <a:xfrm>
              <a:off x="7638539" y="865509"/>
              <a:ext cx="1122374" cy="623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Turbine/</a:t>
              </a:r>
            </a:p>
            <a:p>
              <a:r>
                <a:rPr lang="en-US" sz="1400">
                  <a:latin typeface="Calibri" pitchFamily="34" charset="0"/>
                </a:rPr>
                <a:t>Generator</a:t>
              </a:r>
            </a:p>
          </p:txBody>
        </p:sp>
        <p:sp>
          <p:nvSpPr>
            <p:cNvPr id="129" name="Oval 128"/>
            <p:cNvSpPr/>
            <p:nvPr/>
          </p:nvSpPr>
          <p:spPr>
            <a:xfrm>
              <a:off x="4952617" y="3739070"/>
              <a:ext cx="608140" cy="608051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809713" y="3764472"/>
              <a:ext cx="447768" cy="25719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226" name="TextBox 130"/>
            <p:cNvSpPr txBox="1">
              <a:spLocks noChangeArrowheads="1"/>
            </p:cNvSpPr>
            <p:nvPr/>
          </p:nvSpPr>
          <p:spPr bwMode="auto">
            <a:xfrm>
              <a:off x="4843012" y="4321467"/>
              <a:ext cx="726745" cy="366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Pump</a:t>
              </a:r>
            </a:p>
          </p:txBody>
        </p:sp>
      </p:grpSp>
      <p:sp>
        <p:nvSpPr>
          <p:cNvPr id="51204" name="TextBox 131"/>
          <p:cNvSpPr txBox="1">
            <a:spLocks noChangeArrowheads="1"/>
          </p:cNvSpPr>
          <p:nvPr/>
        </p:nvSpPr>
        <p:spPr bwMode="auto">
          <a:xfrm>
            <a:off x="1704975" y="4945063"/>
            <a:ext cx="45847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Control rods</a:t>
            </a:r>
            <a:r>
              <a:rPr lang="en-US" sz="2400">
                <a:latin typeface="Calibri" pitchFamily="34" charset="0"/>
              </a:rPr>
              <a:t> absorb neutrons and are used to stop/start the reaction.</a:t>
            </a:r>
          </a:p>
        </p:txBody>
      </p:sp>
      <p:cxnSp>
        <p:nvCxnSpPr>
          <p:cNvPr id="4" name="Straight Connector 3"/>
          <p:cNvCxnSpPr>
            <a:endCxn id="113" idx="0"/>
          </p:cNvCxnSpPr>
          <p:nvPr/>
        </p:nvCxnSpPr>
        <p:spPr>
          <a:xfrm>
            <a:off x="3348038" y="1300163"/>
            <a:ext cx="0" cy="1735137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711575" y="1300163"/>
            <a:ext cx="0" cy="1735137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987675" y="1300163"/>
            <a:ext cx="0" cy="1735137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071938" y="1300163"/>
            <a:ext cx="0" cy="1735137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What’s so CRITICAL?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 bwMode="auto">
          <a:xfrm>
            <a:off x="284163" y="2133600"/>
            <a:ext cx="8574087" cy="399256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CRITICAL</a:t>
            </a:r>
          </a:p>
          <a:p>
            <a:pPr lvl="1" eaLnBrk="1" hangingPunct="1"/>
            <a:r>
              <a:rPr lang="en-US" sz="2000" smtClean="0"/>
              <a:t># of Neutrons Produced </a:t>
            </a:r>
            <a:r>
              <a:rPr lang="en-US" sz="2000" b="1" smtClean="0">
                <a:solidFill>
                  <a:schemeClr val="accent2"/>
                </a:solidFill>
              </a:rPr>
              <a:t>EQUALS</a:t>
            </a:r>
            <a:r>
              <a:rPr lang="en-US" sz="2000" smtClean="0"/>
              <a:t> # of Neutrons Absorbed</a:t>
            </a:r>
          </a:p>
          <a:p>
            <a:pPr eaLnBrk="1" hangingPunct="1"/>
            <a:r>
              <a:rPr lang="en-US" smtClean="0"/>
              <a:t>SUB-Critical</a:t>
            </a:r>
          </a:p>
          <a:p>
            <a:pPr lvl="1" eaLnBrk="1" hangingPunct="1"/>
            <a:r>
              <a:rPr lang="en-US" sz="2000" smtClean="0"/>
              <a:t># of Neutrons Produced is </a:t>
            </a:r>
            <a:r>
              <a:rPr lang="en-US" sz="2000" b="1" smtClean="0">
                <a:solidFill>
                  <a:schemeClr val="accent2"/>
                </a:solidFill>
              </a:rPr>
              <a:t>LESS THAN </a:t>
            </a:r>
            <a:r>
              <a:rPr lang="en-US" sz="2000" smtClean="0"/>
              <a:t># of Neutrons Absorbed</a:t>
            </a:r>
          </a:p>
          <a:p>
            <a:pPr eaLnBrk="1" hangingPunct="1"/>
            <a:r>
              <a:rPr lang="en-US" smtClean="0"/>
              <a:t>SUPER-Critical </a:t>
            </a:r>
          </a:p>
          <a:p>
            <a:pPr lvl="1" eaLnBrk="1" hangingPunct="1"/>
            <a:r>
              <a:rPr lang="en-US" sz="2000" smtClean="0"/>
              <a:t># of Neutrons Produced is </a:t>
            </a:r>
            <a:r>
              <a:rPr lang="en-US" sz="2000" b="1" smtClean="0">
                <a:solidFill>
                  <a:schemeClr val="accent2"/>
                </a:solidFill>
              </a:rPr>
              <a:t>GREATER THAN </a:t>
            </a:r>
            <a:r>
              <a:rPr lang="en-US" sz="2000" smtClean="0"/>
              <a:t># of Neutrons Absorbed</a:t>
            </a:r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 orient="vert"/>
          </p:nvPr>
        </p:nvSpPr>
        <p:spPr bwMode="auto">
          <a:xfrm rot="10800000">
            <a:off x="365125" y="473075"/>
            <a:ext cx="968375" cy="59213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Boiling Water Reactor (BWR)</a:t>
            </a:r>
          </a:p>
        </p:txBody>
      </p:sp>
      <p:grpSp>
        <p:nvGrpSpPr>
          <p:cNvPr id="53250" name="Group 72"/>
          <p:cNvGrpSpPr>
            <a:grpSpLocks/>
          </p:cNvGrpSpPr>
          <p:nvPr/>
        </p:nvGrpSpPr>
        <p:grpSpPr bwMode="auto">
          <a:xfrm>
            <a:off x="2511425" y="663575"/>
            <a:ext cx="2043113" cy="3481388"/>
            <a:chOff x="2019588" y="473075"/>
            <a:chExt cx="3027705" cy="5157184"/>
          </a:xfrm>
        </p:grpSpPr>
        <p:sp>
          <p:nvSpPr>
            <p:cNvPr id="74" name="Rounded Rectangle 73"/>
            <p:cNvSpPr/>
            <p:nvPr/>
          </p:nvSpPr>
          <p:spPr>
            <a:xfrm>
              <a:off x="2019588" y="473075"/>
              <a:ext cx="3027705" cy="515718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366FF"/>
                </a:gs>
                <a:gs pos="100000">
                  <a:srgbClr val="FF0000"/>
                </a:gs>
                <a:gs pos="25000">
                  <a:srgbClr val="3366FF"/>
                </a:gs>
                <a:gs pos="75000">
                  <a:srgbClr val="FF000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53274" name="Group 74"/>
            <p:cNvGrpSpPr>
              <a:grpSpLocks/>
            </p:cNvGrpSpPr>
            <p:nvPr/>
          </p:nvGrpSpPr>
          <p:grpSpPr bwMode="auto">
            <a:xfrm>
              <a:off x="2478531" y="1832014"/>
              <a:ext cx="2096790" cy="3016250"/>
              <a:chOff x="1843739" y="2698750"/>
              <a:chExt cx="2096790" cy="3016250"/>
            </a:xfrm>
          </p:grpSpPr>
          <p:pic>
            <p:nvPicPr>
              <p:cNvPr id="53275" name="Picture 75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2198127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3276" name="Picture 76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2090270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3277" name="Picture 77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1982412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3278" name="Picture 78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1874555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0" name="Rectangle 79"/>
              <p:cNvSpPr/>
              <p:nvPr/>
            </p:nvSpPr>
            <p:spPr>
              <a:xfrm flipH="1">
                <a:off x="1843540" y="2795487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 flipH="1">
                <a:off x="1843540" y="3482171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H="1">
                <a:off x="1843540" y="4166502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H="1">
                <a:off x="1843540" y="4853186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H="1">
                <a:off x="1843540" y="5537518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53284" name="Group 84"/>
              <p:cNvGrpSpPr>
                <a:grpSpLocks/>
              </p:cNvGrpSpPr>
              <p:nvPr/>
            </p:nvGrpSpPr>
            <p:grpSpPr bwMode="auto">
              <a:xfrm flipH="1">
                <a:off x="2378075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53305" name="Picture 105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39513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306" name="Picture 106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59516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307" name="Picture 107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79518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308" name="Picture 108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521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4353009" y="2824610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4353009" y="3718022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4353009" y="4608373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4353009" y="5501784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4353009" y="6392137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53285" name="Group 85"/>
              <p:cNvGrpSpPr>
                <a:grpSpLocks/>
              </p:cNvGrpSpPr>
              <p:nvPr/>
            </p:nvGrpSpPr>
            <p:grpSpPr bwMode="auto">
              <a:xfrm flipH="1">
                <a:off x="2915586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53296" name="Picture 96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39513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297" name="Picture 97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59516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298" name="Picture 98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79518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299" name="Picture 99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521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1" name="Rectangle 100"/>
                <p:cNvSpPr/>
                <p:nvPr/>
              </p:nvSpPr>
              <p:spPr>
                <a:xfrm>
                  <a:off x="4355114" y="2824610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4355114" y="3718022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355114" y="4608373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4355114" y="5501784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355114" y="6392137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53286" name="Group 86"/>
              <p:cNvGrpSpPr>
                <a:grpSpLocks/>
              </p:cNvGrpSpPr>
              <p:nvPr/>
            </p:nvGrpSpPr>
            <p:grpSpPr bwMode="auto">
              <a:xfrm flipH="1">
                <a:off x="3447468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53287" name="Picture 87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39513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288" name="Picture 88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59516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289" name="Picture 89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79518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290" name="Picture 90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521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2" name="Rectangle 91"/>
                <p:cNvSpPr/>
                <p:nvPr/>
              </p:nvSpPr>
              <p:spPr>
                <a:xfrm>
                  <a:off x="4355504" y="2824610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4355504" y="3718022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4355504" y="4608373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4355504" y="5501784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4355504" y="6392137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115" name="Rectangle 114"/>
          <p:cNvSpPr/>
          <p:nvPr/>
        </p:nvSpPr>
        <p:spPr>
          <a:xfrm>
            <a:off x="6946900" y="3343275"/>
            <a:ext cx="654050" cy="6540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16" name="Straight Connector 115"/>
          <p:cNvCxnSpPr/>
          <p:nvPr/>
        </p:nvCxnSpPr>
        <p:spPr>
          <a:xfrm>
            <a:off x="3644900" y="3935413"/>
            <a:ext cx="2951163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3644900" y="901700"/>
            <a:ext cx="2951163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Arc 119"/>
          <p:cNvSpPr/>
          <p:nvPr/>
        </p:nvSpPr>
        <p:spPr>
          <a:xfrm rot="16200000" flipH="1">
            <a:off x="5078130" y="1202206"/>
            <a:ext cx="3034901" cy="243277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>
            <a:off x="7572375" y="3540125"/>
            <a:ext cx="479425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7578725" y="3811588"/>
            <a:ext cx="477838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59" name="TextBox 122"/>
          <p:cNvSpPr txBox="1">
            <a:spLocks noChangeArrowheads="1"/>
          </p:cNvSpPr>
          <p:nvPr/>
        </p:nvSpPr>
        <p:spPr bwMode="auto">
          <a:xfrm>
            <a:off x="6821488" y="3956050"/>
            <a:ext cx="1155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Condenser</a:t>
            </a:r>
          </a:p>
        </p:txBody>
      </p:sp>
      <p:sp>
        <p:nvSpPr>
          <p:cNvPr id="124" name="Trapezoid 123"/>
          <p:cNvSpPr/>
          <p:nvPr/>
        </p:nvSpPr>
        <p:spPr>
          <a:xfrm rot="16200000">
            <a:off x="7347744" y="1586707"/>
            <a:ext cx="763587" cy="546100"/>
          </a:xfrm>
          <a:prstGeom prst="trapezoid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8199438" y="1477963"/>
            <a:ext cx="654050" cy="763587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6" name="Straight Connector 125"/>
          <p:cNvCxnSpPr>
            <a:stCxn id="124" idx="0"/>
            <a:endCxn id="125" idx="1"/>
          </p:cNvCxnSpPr>
          <p:nvPr/>
        </p:nvCxnSpPr>
        <p:spPr>
          <a:xfrm>
            <a:off x="7456488" y="1860550"/>
            <a:ext cx="742950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63" name="TextBox 126"/>
          <p:cNvSpPr txBox="1">
            <a:spLocks noChangeArrowheads="1"/>
          </p:cNvSpPr>
          <p:nvPr/>
        </p:nvSpPr>
        <p:spPr bwMode="auto">
          <a:xfrm>
            <a:off x="7639050" y="865188"/>
            <a:ext cx="1122363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Turbine/</a:t>
            </a:r>
          </a:p>
          <a:p>
            <a:r>
              <a:rPr lang="en-US" sz="1400">
                <a:latin typeface="Calibri" pitchFamily="34" charset="0"/>
              </a:rPr>
              <a:t>Generator</a:t>
            </a:r>
          </a:p>
        </p:txBody>
      </p:sp>
      <p:sp>
        <p:nvSpPr>
          <p:cNvPr id="129" name="Oval 128"/>
          <p:cNvSpPr/>
          <p:nvPr/>
        </p:nvSpPr>
        <p:spPr>
          <a:xfrm>
            <a:off x="4953000" y="3738563"/>
            <a:ext cx="608013" cy="608012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4810125" y="3765550"/>
            <a:ext cx="446088" cy="257175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3266" name="TextBox 130"/>
          <p:cNvSpPr txBox="1">
            <a:spLocks noChangeArrowheads="1"/>
          </p:cNvSpPr>
          <p:nvPr/>
        </p:nvSpPr>
        <p:spPr bwMode="auto">
          <a:xfrm>
            <a:off x="4843463" y="4321175"/>
            <a:ext cx="727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Pump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348038" y="2109788"/>
            <a:ext cx="0" cy="173355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711575" y="2109788"/>
            <a:ext cx="0" cy="173355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987675" y="2109788"/>
            <a:ext cx="0" cy="173355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071938" y="2109788"/>
            <a:ext cx="0" cy="173355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71" name="TextBox 67"/>
          <p:cNvSpPr txBox="1">
            <a:spLocks noChangeArrowheads="1"/>
          </p:cNvSpPr>
          <p:nvPr/>
        </p:nvSpPr>
        <p:spPr bwMode="auto">
          <a:xfrm>
            <a:off x="1652588" y="5183188"/>
            <a:ext cx="2949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39 of the 104 nuclear power plants in the U.S. look like this</a:t>
            </a:r>
          </a:p>
        </p:txBody>
      </p:sp>
      <p:sp>
        <p:nvSpPr>
          <p:cNvPr id="53272" name="TextBox 68"/>
          <p:cNvSpPr txBox="1">
            <a:spLocks noChangeArrowheads="1"/>
          </p:cNvSpPr>
          <p:nvPr/>
        </p:nvSpPr>
        <p:spPr bwMode="auto">
          <a:xfrm>
            <a:off x="5130800" y="5194300"/>
            <a:ext cx="29479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They’re called </a:t>
            </a:r>
            <a:r>
              <a:rPr lang="en-US" sz="2400" b="1">
                <a:latin typeface="Calibri" pitchFamily="34" charset="0"/>
              </a:rPr>
              <a:t>BWR</a:t>
            </a:r>
            <a:r>
              <a:rPr lang="en-US" sz="2400">
                <a:latin typeface="Calibri" pitchFamily="34" charset="0"/>
              </a:rPr>
              <a:t>s or </a:t>
            </a:r>
            <a:r>
              <a:rPr lang="en-US" sz="2400" b="1">
                <a:latin typeface="Calibri" pitchFamily="34" charset="0"/>
              </a:rPr>
              <a:t>Boiling Water Reactors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>
          <a:xfrm rot="10800000">
            <a:off x="365125" y="473075"/>
            <a:ext cx="968375" cy="59213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Pressurized Water Reactor (PWR)</a:t>
            </a:r>
            <a:endParaRPr lang="en-US" dirty="0"/>
          </a:p>
        </p:txBody>
      </p:sp>
      <p:grpSp>
        <p:nvGrpSpPr>
          <p:cNvPr id="54274" name="Group 72"/>
          <p:cNvGrpSpPr>
            <a:grpSpLocks/>
          </p:cNvGrpSpPr>
          <p:nvPr/>
        </p:nvGrpSpPr>
        <p:grpSpPr bwMode="auto">
          <a:xfrm>
            <a:off x="1879600" y="663575"/>
            <a:ext cx="2043113" cy="3481388"/>
            <a:chOff x="2019588" y="473075"/>
            <a:chExt cx="3027705" cy="5157183"/>
          </a:xfrm>
        </p:grpSpPr>
        <p:sp>
          <p:nvSpPr>
            <p:cNvPr id="74" name="Rounded Rectangle 73"/>
            <p:cNvSpPr/>
            <p:nvPr/>
          </p:nvSpPr>
          <p:spPr>
            <a:xfrm>
              <a:off x="2019588" y="473075"/>
              <a:ext cx="3027705" cy="515718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366FF"/>
                </a:gs>
                <a:gs pos="100000">
                  <a:srgbClr val="FF0000"/>
                </a:gs>
                <a:gs pos="25000">
                  <a:srgbClr val="3366FF"/>
                </a:gs>
                <a:gs pos="75000">
                  <a:srgbClr val="FF000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54311" name="Group 74"/>
            <p:cNvGrpSpPr>
              <a:grpSpLocks/>
            </p:cNvGrpSpPr>
            <p:nvPr/>
          </p:nvGrpSpPr>
          <p:grpSpPr bwMode="auto">
            <a:xfrm>
              <a:off x="2478532" y="1832014"/>
              <a:ext cx="2096790" cy="3016249"/>
              <a:chOff x="1843739" y="2698750"/>
              <a:chExt cx="2096790" cy="3016250"/>
            </a:xfrm>
          </p:grpSpPr>
          <p:pic>
            <p:nvPicPr>
              <p:cNvPr id="54312" name="Picture 75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2198127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13" name="Picture 76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2090270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14" name="Picture 77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1982412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15" name="Picture 78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1874555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0" name="Rectangle 79"/>
              <p:cNvSpPr/>
              <p:nvPr/>
            </p:nvSpPr>
            <p:spPr>
              <a:xfrm flipH="1">
                <a:off x="1843539" y="2795487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 flipH="1">
                <a:off x="1843539" y="3482171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H="1">
                <a:off x="1843539" y="4166503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H="1">
                <a:off x="1843539" y="4853187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H="1">
                <a:off x="1843539" y="5537520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54321" name="Group 84"/>
              <p:cNvGrpSpPr>
                <a:grpSpLocks/>
              </p:cNvGrpSpPr>
              <p:nvPr/>
            </p:nvGrpSpPr>
            <p:grpSpPr bwMode="auto">
              <a:xfrm flipH="1">
                <a:off x="2378075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54342" name="Picture 105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39513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343" name="Picture 106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59516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344" name="Picture 107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79518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345" name="Picture 108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521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4353012" y="2824610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4353012" y="3718022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4353012" y="4608374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4353012" y="5501786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4353012" y="6392139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54322" name="Group 85"/>
              <p:cNvGrpSpPr>
                <a:grpSpLocks/>
              </p:cNvGrpSpPr>
              <p:nvPr/>
            </p:nvGrpSpPr>
            <p:grpSpPr bwMode="auto">
              <a:xfrm flipH="1">
                <a:off x="2915586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54333" name="Picture 96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39513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334" name="Picture 97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59516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335" name="Picture 98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79518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336" name="Picture 99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521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1" name="Rectangle 100"/>
                <p:cNvSpPr/>
                <p:nvPr/>
              </p:nvSpPr>
              <p:spPr>
                <a:xfrm>
                  <a:off x="4355117" y="2824610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4355117" y="3718022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355117" y="4608374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4355117" y="5501786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355117" y="6392139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54323" name="Group 86"/>
              <p:cNvGrpSpPr>
                <a:grpSpLocks/>
              </p:cNvGrpSpPr>
              <p:nvPr/>
            </p:nvGrpSpPr>
            <p:grpSpPr bwMode="auto">
              <a:xfrm flipH="1">
                <a:off x="3447468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54324" name="Picture 87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39513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325" name="Picture 88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59516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326" name="Picture 89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79518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327" name="Picture 90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521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2" name="Rectangle 91"/>
                <p:cNvSpPr/>
                <p:nvPr/>
              </p:nvSpPr>
              <p:spPr>
                <a:xfrm>
                  <a:off x="4355507" y="2824610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4355507" y="3718022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4355507" y="4608374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4355507" y="5501786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4355507" y="6392139"/>
                  <a:ext cx="929287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</p:grpSp>
      <p:cxnSp>
        <p:nvCxnSpPr>
          <p:cNvPr id="4" name="Straight Connector 3"/>
          <p:cNvCxnSpPr>
            <a:endCxn id="113" idx="0"/>
          </p:cNvCxnSpPr>
          <p:nvPr/>
        </p:nvCxnSpPr>
        <p:spPr>
          <a:xfrm>
            <a:off x="2716213" y="1300163"/>
            <a:ext cx="0" cy="1735137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079750" y="1300163"/>
            <a:ext cx="0" cy="1735137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355850" y="1300163"/>
            <a:ext cx="0" cy="1735137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440113" y="1300163"/>
            <a:ext cx="0" cy="1735137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Rounded Rectangle 132"/>
          <p:cNvSpPr/>
          <p:nvPr/>
        </p:nvSpPr>
        <p:spPr>
          <a:xfrm>
            <a:off x="4826000" y="679450"/>
            <a:ext cx="1076325" cy="34813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FF0080"/>
              </a:gs>
              <a:gs pos="25000">
                <a:srgbClr val="3366FF"/>
              </a:gs>
              <a:gs pos="75000">
                <a:srgbClr val="FF0080"/>
              </a:gs>
            </a:gsLst>
          </a:gradFill>
          <a:ln w="203200">
            <a:solidFill>
              <a:schemeClr val="accent4"/>
            </a:solidFill>
          </a:ln>
          <a:effectLst>
            <a:outerShdw blurRad="127000" dist="76200" dir="6600000" sx="101000" sy="101000" rotWithShape="0">
              <a:srgbClr val="000000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084513" y="901700"/>
            <a:ext cx="1439862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60875" y="901700"/>
            <a:ext cx="0" cy="3444875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5241925" y="1646238"/>
            <a:ext cx="0" cy="2701925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5175250" y="1646438"/>
            <a:ext cx="0" cy="3042019"/>
          </a:xfrm>
          <a:prstGeom prst="line">
            <a:avLst/>
          </a:prstGeom>
          <a:ln w="127000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54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7280275" y="3057525"/>
            <a:ext cx="654050" cy="654050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16" name="Straight Connector 115"/>
          <p:cNvCxnSpPr/>
          <p:nvPr/>
        </p:nvCxnSpPr>
        <p:spPr>
          <a:xfrm>
            <a:off x="5553075" y="3824288"/>
            <a:ext cx="1217613" cy="0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5553075" y="901700"/>
            <a:ext cx="1217613" cy="0"/>
          </a:xfrm>
          <a:prstGeom prst="line">
            <a:avLst/>
          </a:prstGeom>
          <a:ln w="127000">
            <a:solidFill>
              <a:srgbClr val="FF0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Arc 119"/>
          <p:cNvSpPr/>
          <p:nvPr/>
        </p:nvSpPr>
        <p:spPr>
          <a:xfrm rot="16200000" flipH="1">
            <a:off x="5308307" y="1146654"/>
            <a:ext cx="2923797" cy="2432773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80"/>
                </a:gs>
                <a:gs pos="100000">
                  <a:srgbClr val="0000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>
            <a:off x="7905750" y="3254375"/>
            <a:ext cx="479425" cy="0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7918450" y="3586163"/>
            <a:ext cx="477838" cy="0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292" name="TextBox 122"/>
          <p:cNvSpPr txBox="1">
            <a:spLocks noChangeArrowheads="1"/>
          </p:cNvSpPr>
          <p:nvPr/>
        </p:nvSpPr>
        <p:spPr bwMode="auto">
          <a:xfrm>
            <a:off x="7154863" y="3670300"/>
            <a:ext cx="1155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Condenser</a:t>
            </a:r>
          </a:p>
        </p:txBody>
      </p:sp>
      <p:sp>
        <p:nvSpPr>
          <p:cNvPr id="124" name="Trapezoid 123"/>
          <p:cNvSpPr/>
          <p:nvPr/>
        </p:nvSpPr>
        <p:spPr>
          <a:xfrm rot="16200000">
            <a:off x="7522369" y="1586707"/>
            <a:ext cx="763587" cy="546100"/>
          </a:xfrm>
          <a:prstGeom prst="trapezoid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8374063" y="1477963"/>
            <a:ext cx="654050" cy="763587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6" name="Straight Connector 125"/>
          <p:cNvCxnSpPr>
            <a:stCxn id="124" idx="0"/>
            <a:endCxn id="125" idx="1"/>
          </p:cNvCxnSpPr>
          <p:nvPr/>
        </p:nvCxnSpPr>
        <p:spPr>
          <a:xfrm>
            <a:off x="7631113" y="1860550"/>
            <a:ext cx="742950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296" name="TextBox 126"/>
          <p:cNvSpPr txBox="1">
            <a:spLocks noChangeArrowheads="1"/>
          </p:cNvSpPr>
          <p:nvPr/>
        </p:nvSpPr>
        <p:spPr bwMode="auto">
          <a:xfrm>
            <a:off x="7813675" y="865188"/>
            <a:ext cx="1122363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Turbine/</a:t>
            </a:r>
          </a:p>
          <a:p>
            <a:r>
              <a:rPr lang="en-US" sz="1400">
                <a:latin typeface="Calibri" pitchFamily="34" charset="0"/>
              </a:rPr>
              <a:t>Generator</a:t>
            </a:r>
          </a:p>
        </p:txBody>
      </p:sp>
      <p:sp>
        <p:nvSpPr>
          <p:cNvPr id="129" name="Oval 128"/>
          <p:cNvSpPr/>
          <p:nvPr/>
        </p:nvSpPr>
        <p:spPr>
          <a:xfrm>
            <a:off x="6445250" y="3659188"/>
            <a:ext cx="609600" cy="608012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6302375" y="3686175"/>
            <a:ext cx="447675" cy="257175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4299" name="TextBox 130"/>
          <p:cNvSpPr txBox="1">
            <a:spLocks noChangeArrowheads="1"/>
          </p:cNvSpPr>
          <p:nvPr/>
        </p:nvSpPr>
        <p:spPr bwMode="auto">
          <a:xfrm>
            <a:off x="6427788" y="4225925"/>
            <a:ext cx="727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Pump</a:t>
            </a:r>
          </a:p>
        </p:txBody>
      </p:sp>
      <p:sp>
        <p:nvSpPr>
          <p:cNvPr id="20" name="Arc 19"/>
          <p:cNvSpPr/>
          <p:nvPr/>
        </p:nvSpPr>
        <p:spPr>
          <a:xfrm>
            <a:off x="5241925" y="1435100"/>
            <a:ext cx="200025" cy="422275"/>
          </a:xfrm>
          <a:prstGeom prst="arc">
            <a:avLst>
              <a:gd name="adj1" fmla="val 10869024"/>
              <a:gd name="adj2" fmla="val 586122"/>
            </a:avLst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76" name="Straight Connector 175"/>
          <p:cNvCxnSpPr/>
          <p:nvPr/>
        </p:nvCxnSpPr>
        <p:spPr>
          <a:xfrm>
            <a:off x="4445000" y="4279900"/>
            <a:ext cx="803275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040188" y="4614863"/>
            <a:ext cx="1439862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4075113" y="3786188"/>
            <a:ext cx="0" cy="90170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>
            <a:off x="3302000" y="3854450"/>
            <a:ext cx="803275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0" name="Oval 179"/>
          <p:cNvSpPr/>
          <p:nvPr/>
        </p:nvSpPr>
        <p:spPr>
          <a:xfrm>
            <a:off x="4524375" y="4473575"/>
            <a:ext cx="609600" cy="609600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4381500" y="4500563"/>
            <a:ext cx="447675" cy="257175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4307" name="TextBox 181"/>
          <p:cNvSpPr txBox="1">
            <a:spLocks noChangeArrowheads="1"/>
          </p:cNvSpPr>
          <p:nvPr/>
        </p:nvSpPr>
        <p:spPr bwMode="auto">
          <a:xfrm>
            <a:off x="4492625" y="4976813"/>
            <a:ext cx="727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Pump</a:t>
            </a:r>
          </a:p>
        </p:txBody>
      </p:sp>
      <p:sp>
        <p:nvSpPr>
          <p:cNvPr id="54308" name="TextBox 182"/>
          <p:cNvSpPr txBox="1">
            <a:spLocks noChangeArrowheads="1"/>
          </p:cNvSpPr>
          <p:nvPr/>
        </p:nvSpPr>
        <p:spPr bwMode="auto">
          <a:xfrm>
            <a:off x="1581150" y="4824413"/>
            <a:ext cx="29495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Most U.S. nuclear power plants are </a:t>
            </a:r>
            <a:r>
              <a:rPr lang="en-US" sz="2400" b="1">
                <a:latin typeface="Calibri" pitchFamily="34" charset="0"/>
              </a:rPr>
              <a:t>PWR</a:t>
            </a:r>
            <a:r>
              <a:rPr lang="en-US" sz="2400">
                <a:latin typeface="Calibri" pitchFamily="34" charset="0"/>
              </a:rPr>
              <a:t>s or </a:t>
            </a:r>
            <a:r>
              <a:rPr lang="en-US" sz="2400" b="1">
                <a:latin typeface="Calibri" pitchFamily="34" charset="0"/>
              </a:rPr>
              <a:t>Pressurized Water Reactors</a:t>
            </a:r>
          </a:p>
        </p:txBody>
      </p:sp>
      <p:sp>
        <p:nvSpPr>
          <p:cNvPr id="54309" name="TextBox 183"/>
          <p:cNvSpPr txBox="1">
            <a:spLocks noChangeArrowheads="1"/>
          </p:cNvSpPr>
          <p:nvPr/>
        </p:nvSpPr>
        <p:spPr bwMode="auto">
          <a:xfrm>
            <a:off x="5267325" y="4824413"/>
            <a:ext cx="29495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Steam is made in a </a:t>
            </a:r>
            <a:r>
              <a:rPr lang="en-US" sz="2400" b="1">
                <a:latin typeface="Calibri" pitchFamily="34" charset="0"/>
              </a:rPr>
              <a:t>steam generator </a:t>
            </a:r>
            <a:r>
              <a:rPr lang="en-US" sz="2400">
                <a:latin typeface="Calibri" pitchFamily="34" charset="0"/>
              </a:rPr>
              <a:t>rather than directly in the </a:t>
            </a:r>
            <a:r>
              <a:rPr lang="en-US" sz="2400" b="1">
                <a:latin typeface="Calibri" pitchFamily="34" charset="0"/>
              </a:rPr>
              <a:t>reactor core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55775" y="333375"/>
            <a:ext cx="4498975" cy="4921250"/>
          </a:xfrm>
          <a:prstGeom prst="rect">
            <a:avLst/>
          </a:prstGeom>
          <a:noFill/>
          <a:ln w="304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5298" name="Title 1"/>
          <p:cNvSpPr>
            <a:spLocks noGrp="1"/>
          </p:cNvSpPr>
          <p:nvPr>
            <p:ph type="title" orient="vert"/>
          </p:nvPr>
        </p:nvSpPr>
        <p:spPr bwMode="auto">
          <a:xfrm rot="10800000">
            <a:off x="365125" y="473075"/>
            <a:ext cx="968375" cy="59213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PWR Containment</a:t>
            </a:r>
          </a:p>
        </p:txBody>
      </p:sp>
      <p:grpSp>
        <p:nvGrpSpPr>
          <p:cNvPr id="55299" name="Group 72"/>
          <p:cNvGrpSpPr>
            <a:grpSpLocks/>
          </p:cNvGrpSpPr>
          <p:nvPr/>
        </p:nvGrpSpPr>
        <p:grpSpPr bwMode="auto">
          <a:xfrm>
            <a:off x="2098675" y="663575"/>
            <a:ext cx="1949450" cy="3319463"/>
            <a:chOff x="2019588" y="473075"/>
            <a:chExt cx="3027705" cy="5157184"/>
          </a:xfrm>
        </p:grpSpPr>
        <p:sp>
          <p:nvSpPr>
            <p:cNvPr id="74" name="Rounded Rectangle 73"/>
            <p:cNvSpPr/>
            <p:nvPr/>
          </p:nvSpPr>
          <p:spPr>
            <a:xfrm>
              <a:off x="2019588" y="473075"/>
              <a:ext cx="3027705" cy="515718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366FF"/>
                </a:gs>
                <a:gs pos="100000">
                  <a:srgbClr val="FF0000"/>
                </a:gs>
                <a:gs pos="25000">
                  <a:srgbClr val="3366FF"/>
                </a:gs>
                <a:gs pos="75000">
                  <a:srgbClr val="FF000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55335" name="Group 74"/>
            <p:cNvGrpSpPr>
              <a:grpSpLocks/>
            </p:cNvGrpSpPr>
            <p:nvPr/>
          </p:nvGrpSpPr>
          <p:grpSpPr bwMode="auto">
            <a:xfrm>
              <a:off x="2478531" y="1832014"/>
              <a:ext cx="2096790" cy="3016250"/>
              <a:chOff x="1843739" y="2698750"/>
              <a:chExt cx="2096790" cy="3016250"/>
            </a:xfrm>
          </p:grpSpPr>
          <p:pic>
            <p:nvPicPr>
              <p:cNvPr id="55336" name="Picture 75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2198127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337" name="Picture 76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2090270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338" name="Picture 77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1982412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339" name="Picture 78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1874555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0" name="Rectangle 79"/>
              <p:cNvSpPr/>
              <p:nvPr/>
            </p:nvSpPr>
            <p:spPr>
              <a:xfrm flipH="1">
                <a:off x="1843390" y="2797437"/>
                <a:ext cx="493112" cy="6905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 flipH="1">
                <a:off x="1843390" y="3483089"/>
                <a:ext cx="493112" cy="6905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H="1">
                <a:off x="1843390" y="4168740"/>
                <a:ext cx="493112" cy="6905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H="1">
                <a:off x="1843390" y="4854391"/>
                <a:ext cx="493112" cy="6905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H="1">
                <a:off x="1843390" y="5540042"/>
                <a:ext cx="493112" cy="6905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55345" name="Group 84"/>
              <p:cNvGrpSpPr>
                <a:grpSpLocks/>
              </p:cNvGrpSpPr>
              <p:nvPr/>
            </p:nvGrpSpPr>
            <p:grpSpPr bwMode="auto">
              <a:xfrm flipH="1">
                <a:off x="2378075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55366" name="Picture 105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39513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367" name="Picture 106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59516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368" name="Picture 107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79518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369" name="Picture 108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521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4353132" y="2827148"/>
                  <a:ext cx="914495" cy="8984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4353132" y="3719216"/>
                  <a:ext cx="914495" cy="8984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4353132" y="4611284"/>
                  <a:ext cx="914495" cy="8984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4353132" y="5503352"/>
                  <a:ext cx="914495" cy="8984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4353132" y="6395421"/>
                  <a:ext cx="914495" cy="8984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55346" name="Group 85"/>
              <p:cNvGrpSpPr>
                <a:grpSpLocks/>
              </p:cNvGrpSpPr>
              <p:nvPr/>
            </p:nvGrpSpPr>
            <p:grpSpPr bwMode="auto">
              <a:xfrm flipH="1">
                <a:off x="2915586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55357" name="Picture 96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39513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358" name="Picture 97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59516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359" name="Picture 98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79518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360" name="Picture 99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521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1" name="Rectangle 100"/>
                <p:cNvSpPr/>
                <p:nvPr/>
              </p:nvSpPr>
              <p:spPr>
                <a:xfrm>
                  <a:off x="4353170" y="2827148"/>
                  <a:ext cx="914495" cy="8984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4353170" y="3719216"/>
                  <a:ext cx="914495" cy="8984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353170" y="4611284"/>
                  <a:ext cx="914495" cy="8984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4353170" y="5503352"/>
                  <a:ext cx="914495" cy="8984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353170" y="6395421"/>
                  <a:ext cx="914495" cy="8984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55347" name="Group 86"/>
              <p:cNvGrpSpPr>
                <a:grpSpLocks/>
              </p:cNvGrpSpPr>
              <p:nvPr/>
            </p:nvGrpSpPr>
            <p:grpSpPr bwMode="auto">
              <a:xfrm flipH="1">
                <a:off x="3447468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55348" name="Picture 87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39513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349" name="Picture 88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59516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350" name="Picture 89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79518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351" name="Picture 90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521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2" name="Rectangle 91"/>
                <p:cNvSpPr/>
                <p:nvPr/>
              </p:nvSpPr>
              <p:spPr>
                <a:xfrm>
                  <a:off x="4351911" y="2827148"/>
                  <a:ext cx="914495" cy="8984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4351911" y="3719216"/>
                  <a:ext cx="914495" cy="8984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4351911" y="4611284"/>
                  <a:ext cx="914495" cy="8984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4351911" y="5503352"/>
                  <a:ext cx="914495" cy="8984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4351911" y="6395421"/>
                  <a:ext cx="914495" cy="8984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</p:grpSp>
      <p:cxnSp>
        <p:nvCxnSpPr>
          <p:cNvPr id="4" name="Straight Connector 3"/>
          <p:cNvCxnSpPr>
            <a:endCxn id="113" idx="0"/>
          </p:cNvCxnSpPr>
          <p:nvPr/>
        </p:nvCxnSpPr>
        <p:spPr>
          <a:xfrm>
            <a:off x="2897188" y="1271588"/>
            <a:ext cx="0" cy="165417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243263" y="1271588"/>
            <a:ext cx="0" cy="165417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552700" y="1271588"/>
            <a:ext cx="0" cy="165417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587750" y="1271588"/>
            <a:ext cx="0" cy="165417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Rounded Rectangle 132"/>
          <p:cNvSpPr/>
          <p:nvPr/>
        </p:nvSpPr>
        <p:spPr>
          <a:xfrm>
            <a:off x="4908550" y="679450"/>
            <a:ext cx="1027113" cy="331946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FF0080"/>
              </a:gs>
              <a:gs pos="25000">
                <a:srgbClr val="3366FF"/>
              </a:gs>
              <a:gs pos="75000">
                <a:srgbClr val="FF0080"/>
              </a:gs>
            </a:gsLst>
          </a:gradFill>
          <a:ln w="203200">
            <a:solidFill>
              <a:schemeClr val="accent4"/>
            </a:solidFill>
          </a:ln>
          <a:effectLst>
            <a:outerShdw blurRad="127000" dist="76200" dir="6600000" sx="101000" sy="101000" rotWithShape="0">
              <a:srgbClr val="000000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249613" y="890588"/>
            <a:ext cx="1371600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60888" y="890588"/>
            <a:ext cx="0" cy="3286125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5305425" y="1601788"/>
            <a:ext cx="0" cy="2574925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5230813" y="1600983"/>
            <a:ext cx="0" cy="2901355"/>
          </a:xfrm>
          <a:prstGeom prst="line">
            <a:avLst/>
          </a:prstGeom>
          <a:ln w="127000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54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7408863" y="2946400"/>
            <a:ext cx="623887" cy="623888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16" name="Straight Connector 115"/>
          <p:cNvCxnSpPr/>
          <p:nvPr/>
        </p:nvCxnSpPr>
        <p:spPr>
          <a:xfrm>
            <a:off x="5762625" y="3678238"/>
            <a:ext cx="1158875" cy="0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5532438" y="890588"/>
            <a:ext cx="1389062" cy="0"/>
          </a:xfrm>
          <a:prstGeom prst="line">
            <a:avLst/>
          </a:prstGeom>
          <a:ln w="127000">
            <a:solidFill>
              <a:srgbClr val="FF0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Arc 119"/>
          <p:cNvSpPr/>
          <p:nvPr/>
        </p:nvSpPr>
        <p:spPr>
          <a:xfrm rot="16200000" flipH="1">
            <a:off x="5527957" y="1124309"/>
            <a:ext cx="2788599" cy="2320280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80"/>
                </a:gs>
                <a:gs pos="100000">
                  <a:srgbClr val="0000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>
            <a:off x="8005763" y="3135313"/>
            <a:ext cx="455612" cy="0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8016875" y="3451225"/>
            <a:ext cx="457200" cy="0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17" name="TextBox 122"/>
          <p:cNvSpPr txBox="1">
            <a:spLocks noChangeArrowheads="1"/>
          </p:cNvSpPr>
          <p:nvPr/>
        </p:nvSpPr>
        <p:spPr bwMode="auto">
          <a:xfrm>
            <a:off x="7289800" y="3532188"/>
            <a:ext cx="110172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Condenser</a:t>
            </a:r>
          </a:p>
        </p:txBody>
      </p:sp>
      <p:sp>
        <p:nvSpPr>
          <p:cNvPr id="124" name="Trapezoid 123"/>
          <p:cNvSpPr/>
          <p:nvPr/>
        </p:nvSpPr>
        <p:spPr>
          <a:xfrm rot="16200000">
            <a:off x="7639844" y="1545431"/>
            <a:ext cx="727075" cy="519113"/>
          </a:xfrm>
          <a:prstGeom prst="trapezoid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8451850" y="1441450"/>
            <a:ext cx="623888" cy="727075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6" name="Straight Connector 125"/>
          <p:cNvCxnSpPr>
            <a:stCxn id="124" idx="0"/>
            <a:endCxn id="125" idx="1"/>
          </p:cNvCxnSpPr>
          <p:nvPr/>
        </p:nvCxnSpPr>
        <p:spPr>
          <a:xfrm>
            <a:off x="7743825" y="1804988"/>
            <a:ext cx="708025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21" name="TextBox 126"/>
          <p:cNvSpPr txBox="1">
            <a:spLocks noChangeArrowheads="1"/>
          </p:cNvSpPr>
          <p:nvPr/>
        </p:nvSpPr>
        <p:spPr bwMode="auto">
          <a:xfrm>
            <a:off x="7916863" y="855663"/>
            <a:ext cx="10699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Turbine/</a:t>
            </a:r>
          </a:p>
          <a:p>
            <a:r>
              <a:rPr lang="en-US" sz="1400">
                <a:latin typeface="Calibri" pitchFamily="34" charset="0"/>
              </a:rPr>
              <a:t>Generator</a:t>
            </a:r>
          </a:p>
        </p:txBody>
      </p:sp>
      <p:sp>
        <p:nvSpPr>
          <p:cNvPr id="129" name="Oval 128"/>
          <p:cNvSpPr/>
          <p:nvPr/>
        </p:nvSpPr>
        <p:spPr>
          <a:xfrm>
            <a:off x="6611938" y="3521075"/>
            <a:ext cx="581025" cy="579438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6477000" y="3546475"/>
            <a:ext cx="425450" cy="244475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5324" name="TextBox 130"/>
          <p:cNvSpPr txBox="1">
            <a:spLocks noChangeArrowheads="1"/>
          </p:cNvSpPr>
          <p:nvPr/>
        </p:nvSpPr>
        <p:spPr bwMode="auto">
          <a:xfrm>
            <a:off x="6596063" y="4060825"/>
            <a:ext cx="693737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Pump</a:t>
            </a:r>
          </a:p>
        </p:txBody>
      </p:sp>
      <p:sp>
        <p:nvSpPr>
          <p:cNvPr id="20" name="Arc 19"/>
          <p:cNvSpPr/>
          <p:nvPr/>
        </p:nvSpPr>
        <p:spPr>
          <a:xfrm>
            <a:off x="5305425" y="1400175"/>
            <a:ext cx="192088" cy="401638"/>
          </a:xfrm>
          <a:prstGeom prst="arc">
            <a:avLst>
              <a:gd name="adj1" fmla="val 10869024"/>
              <a:gd name="adj2" fmla="val 586122"/>
            </a:avLst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76" name="Straight Connector 175"/>
          <p:cNvCxnSpPr/>
          <p:nvPr/>
        </p:nvCxnSpPr>
        <p:spPr>
          <a:xfrm>
            <a:off x="4546600" y="4113213"/>
            <a:ext cx="765175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160838" y="4432300"/>
            <a:ext cx="1371600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4194175" y="3641725"/>
            <a:ext cx="0" cy="860425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>
            <a:off x="3455988" y="3706813"/>
            <a:ext cx="765175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0" name="Oval 179"/>
          <p:cNvSpPr/>
          <p:nvPr/>
        </p:nvSpPr>
        <p:spPr>
          <a:xfrm>
            <a:off x="4621213" y="4297363"/>
            <a:ext cx="581025" cy="581025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4486275" y="4322763"/>
            <a:ext cx="425450" cy="24606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5332" name="TextBox 181"/>
          <p:cNvSpPr txBox="1">
            <a:spLocks noChangeArrowheads="1"/>
          </p:cNvSpPr>
          <p:nvPr/>
        </p:nvSpPr>
        <p:spPr bwMode="auto">
          <a:xfrm>
            <a:off x="4591050" y="4778375"/>
            <a:ext cx="693738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Pump</a:t>
            </a:r>
          </a:p>
        </p:txBody>
      </p:sp>
      <p:sp>
        <p:nvSpPr>
          <p:cNvPr id="55333" name="TextBox 182"/>
          <p:cNvSpPr txBox="1">
            <a:spLocks noChangeArrowheads="1"/>
          </p:cNvSpPr>
          <p:nvPr/>
        </p:nvSpPr>
        <p:spPr bwMode="auto">
          <a:xfrm>
            <a:off x="1581150" y="5522913"/>
            <a:ext cx="55816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The entire reactor sits inside a large concrete and steel </a:t>
            </a:r>
            <a:r>
              <a:rPr lang="en-US" sz="2400" b="1">
                <a:latin typeface="Calibri" pitchFamily="34" charset="0"/>
              </a:rPr>
              <a:t>containment building</a:t>
            </a:r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Pressurized Water Reactor</a:t>
            </a:r>
          </a:p>
        </p:txBody>
      </p:sp>
      <p:pic>
        <p:nvPicPr>
          <p:cNvPr id="56322" name="Picture 4" descr="article49014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08163"/>
            <a:ext cx="9144000" cy="472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1238" y="333375"/>
            <a:ext cx="2943225" cy="4921250"/>
          </a:xfrm>
          <a:prstGeom prst="rect">
            <a:avLst/>
          </a:prstGeom>
          <a:noFill/>
          <a:ln w="304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7346" name="Title 1"/>
          <p:cNvSpPr>
            <a:spLocks noGrp="1"/>
          </p:cNvSpPr>
          <p:nvPr>
            <p:ph type="title" orient="vert"/>
          </p:nvPr>
        </p:nvSpPr>
        <p:spPr bwMode="auto">
          <a:xfrm rot="10800000">
            <a:off x="365125" y="473075"/>
            <a:ext cx="968375" cy="59213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BWR Containment</a:t>
            </a:r>
          </a:p>
        </p:txBody>
      </p:sp>
      <p:sp>
        <p:nvSpPr>
          <p:cNvPr id="57347" name="TextBox 182"/>
          <p:cNvSpPr txBox="1">
            <a:spLocks noChangeArrowheads="1"/>
          </p:cNvSpPr>
          <p:nvPr/>
        </p:nvSpPr>
        <p:spPr bwMode="auto">
          <a:xfrm>
            <a:off x="1581150" y="5522913"/>
            <a:ext cx="55816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The entire reactor sits inside a large concrete and steel </a:t>
            </a:r>
            <a:r>
              <a:rPr lang="en-US" sz="2400" b="1">
                <a:latin typeface="Calibri" pitchFamily="34" charset="0"/>
              </a:rPr>
              <a:t>containment building</a:t>
            </a:r>
          </a:p>
        </p:txBody>
      </p:sp>
      <p:grpSp>
        <p:nvGrpSpPr>
          <p:cNvPr id="57348" name="Group 117"/>
          <p:cNvGrpSpPr>
            <a:grpSpLocks/>
          </p:cNvGrpSpPr>
          <p:nvPr/>
        </p:nvGrpSpPr>
        <p:grpSpPr bwMode="auto">
          <a:xfrm>
            <a:off x="2741613" y="1044575"/>
            <a:ext cx="2043112" cy="3481388"/>
            <a:chOff x="2019588" y="473075"/>
            <a:chExt cx="3027705" cy="5157184"/>
          </a:xfrm>
        </p:grpSpPr>
        <p:sp>
          <p:nvSpPr>
            <p:cNvPr id="119" name="Rounded Rectangle 118"/>
            <p:cNvSpPr/>
            <p:nvPr/>
          </p:nvSpPr>
          <p:spPr>
            <a:xfrm>
              <a:off x="2019588" y="473075"/>
              <a:ext cx="3027705" cy="515718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366FF"/>
                </a:gs>
                <a:gs pos="100000">
                  <a:srgbClr val="FF0000"/>
                </a:gs>
                <a:gs pos="25000">
                  <a:srgbClr val="3366FF"/>
                </a:gs>
                <a:gs pos="75000">
                  <a:srgbClr val="FF000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57370" name="Group 127"/>
            <p:cNvGrpSpPr>
              <a:grpSpLocks/>
            </p:cNvGrpSpPr>
            <p:nvPr/>
          </p:nvGrpSpPr>
          <p:grpSpPr bwMode="auto">
            <a:xfrm>
              <a:off x="2478531" y="1832014"/>
              <a:ext cx="2096790" cy="3016250"/>
              <a:chOff x="1843739" y="2698750"/>
              <a:chExt cx="2096790" cy="3016250"/>
            </a:xfrm>
          </p:grpSpPr>
          <p:pic>
            <p:nvPicPr>
              <p:cNvPr id="57371" name="Picture 131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2198127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372" name="Picture 133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2090270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373" name="Picture 134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1982412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374" name="Picture 135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1874555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7" name="Rectangle 136"/>
              <p:cNvSpPr/>
              <p:nvPr/>
            </p:nvSpPr>
            <p:spPr>
              <a:xfrm flipH="1">
                <a:off x="1843539" y="2795487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8" name="Rectangle 137"/>
              <p:cNvSpPr/>
              <p:nvPr/>
            </p:nvSpPr>
            <p:spPr>
              <a:xfrm flipH="1">
                <a:off x="1843539" y="3482171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9" name="Rectangle 138"/>
              <p:cNvSpPr/>
              <p:nvPr/>
            </p:nvSpPr>
            <p:spPr>
              <a:xfrm flipH="1">
                <a:off x="1843539" y="4166502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0" name="Rectangle 139"/>
              <p:cNvSpPr/>
              <p:nvPr/>
            </p:nvSpPr>
            <p:spPr>
              <a:xfrm flipH="1">
                <a:off x="1843539" y="4853186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1" name="Rectangle 140"/>
              <p:cNvSpPr/>
              <p:nvPr/>
            </p:nvSpPr>
            <p:spPr>
              <a:xfrm flipH="1">
                <a:off x="1843539" y="5537518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57380" name="Group 141"/>
              <p:cNvGrpSpPr>
                <a:grpSpLocks/>
              </p:cNvGrpSpPr>
              <p:nvPr/>
            </p:nvGrpSpPr>
            <p:grpSpPr bwMode="auto">
              <a:xfrm flipH="1">
                <a:off x="2378075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57401" name="Picture 162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39513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7402" name="Picture 163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59516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7403" name="Picture 164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79518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7404" name="Picture 165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521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67" name="Rectangle 166"/>
                <p:cNvSpPr/>
                <p:nvPr/>
              </p:nvSpPr>
              <p:spPr>
                <a:xfrm>
                  <a:off x="4353009" y="2824610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68" name="Rectangle 167"/>
                <p:cNvSpPr/>
                <p:nvPr/>
              </p:nvSpPr>
              <p:spPr>
                <a:xfrm>
                  <a:off x="4353009" y="3718022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4353009" y="4608373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4353009" y="5501784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4353009" y="6392137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57381" name="Group 142"/>
              <p:cNvGrpSpPr>
                <a:grpSpLocks/>
              </p:cNvGrpSpPr>
              <p:nvPr/>
            </p:nvGrpSpPr>
            <p:grpSpPr bwMode="auto">
              <a:xfrm flipH="1">
                <a:off x="2915586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57392" name="Picture 153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39513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7393" name="Picture 154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59516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7394" name="Picture 155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79518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7395" name="Picture 156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521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8" name="Rectangle 157"/>
                <p:cNvSpPr/>
                <p:nvPr/>
              </p:nvSpPr>
              <p:spPr>
                <a:xfrm>
                  <a:off x="4355111" y="2824610"/>
                  <a:ext cx="92929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>
                  <a:off x="4355111" y="3718022"/>
                  <a:ext cx="92929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60" name="Rectangle 159"/>
                <p:cNvSpPr/>
                <p:nvPr/>
              </p:nvSpPr>
              <p:spPr>
                <a:xfrm>
                  <a:off x="4355111" y="4608373"/>
                  <a:ext cx="92929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61" name="Rectangle 160"/>
                <p:cNvSpPr/>
                <p:nvPr/>
              </p:nvSpPr>
              <p:spPr>
                <a:xfrm>
                  <a:off x="4355111" y="5501784"/>
                  <a:ext cx="92929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4355111" y="6392137"/>
                  <a:ext cx="92929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57382" name="Group 143"/>
              <p:cNvGrpSpPr>
                <a:grpSpLocks/>
              </p:cNvGrpSpPr>
              <p:nvPr/>
            </p:nvGrpSpPr>
            <p:grpSpPr bwMode="auto">
              <a:xfrm flipH="1">
                <a:off x="3447468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57383" name="Picture 144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39513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7384" name="Picture 145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59516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7385" name="Picture 146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79518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7386" name="Picture 147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521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9" name="Rectangle 148"/>
                <p:cNvSpPr/>
                <p:nvPr/>
              </p:nvSpPr>
              <p:spPr>
                <a:xfrm>
                  <a:off x="4355502" y="2824610"/>
                  <a:ext cx="92929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>
                  <a:off x="4355502" y="3718022"/>
                  <a:ext cx="92929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4355502" y="4608373"/>
                  <a:ext cx="92929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52" name="Rectangle 151"/>
                <p:cNvSpPr/>
                <p:nvPr/>
              </p:nvSpPr>
              <p:spPr>
                <a:xfrm>
                  <a:off x="4355502" y="5501784"/>
                  <a:ext cx="92929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4355502" y="6392137"/>
                  <a:ext cx="92929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172" name="Rectangle 171"/>
          <p:cNvSpPr/>
          <p:nvPr/>
        </p:nvSpPr>
        <p:spPr>
          <a:xfrm>
            <a:off x="7175500" y="3724275"/>
            <a:ext cx="654050" cy="6540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73" name="Straight Connector 172"/>
          <p:cNvCxnSpPr/>
          <p:nvPr/>
        </p:nvCxnSpPr>
        <p:spPr>
          <a:xfrm>
            <a:off x="3873500" y="4316413"/>
            <a:ext cx="2951163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3873500" y="1282700"/>
            <a:ext cx="2951163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Arc 184"/>
          <p:cNvSpPr/>
          <p:nvPr/>
        </p:nvSpPr>
        <p:spPr>
          <a:xfrm rot="16200000" flipH="1">
            <a:off x="5307474" y="1583206"/>
            <a:ext cx="3034901" cy="243277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86" name="Straight Connector 185"/>
          <p:cNvCxnSpPr/>
          <p:nvPr/>
        </p:nvCxnSpPr>
        <p:spPr>
          <a:xfrm>
            <a:off x="7802563" y="3921125"/>
            <a:ext cx="477837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>
            <a:off x="7808913" y="4192588"/>
            <a:ext cx="477837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57" name="TextBox 187"/>
          <p:cNvSpPr txBox="1">
            <a:spLocks noChangeArrowheads="1"/>
          </p:cNvSpPr>
          <p:nvPr/>
        </p:nvSpPr>
        <p:spPr bwMode="auto">
          <a:xfrm>
            <a:off x="7051675" y="4337050"/>
            <a:ext cx="1155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Condenser</a:t>
            </a:r>
          </a:p>
        </p:txBody>
      </p:sp>
      <p:sp>
        <p:nvSpPr>
          <p:cNvPr id="189" name="Trapezoid 188"/>
          <p:cNvSpPr/>
          <p:nvPr/>
        </p:nvSpPr>
        <p:spPr>
          <a:xfrm rot="16200000">
            <a:off x="7577138" y="1968500"/>
            <a:ext cx="763587" cy="544513"/>
          </a:xfrm>
          <a:prstGeom prst="trapezoid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8429625" y="1858963"/>
            <a:ext cx="654050" cy="763587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1" name="Straight Connector 190"/>
          <p:cNvCxnSpPr>
            <a:stCxn id="189" idx="0"/>
            <a:endCxn id="190" idx="1"/>
          </p:cNvCxnSpPr>
          <p:nvPr/>
        </p:nvCxnSpPr>
        <p:spPr>
          <a:xfrm>
            <a:off x="7686675" y="2241550"/>
            <a:ext cx="742950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61" name="TextBox 191"/>
          <p:cNvSpPr txBox="1">
            <a:spLocks noChangeArrowheads="1"/>
          </p:cNvSpPr>
          <p:nvPr/>
        </p:nvSpPr>
        <p:spPr bwMode="auto">
          <a:xfrm>
            <a:off x="7867650" y="1246188"/>
            <a:ext cx="1122363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Turbine/</a:t>
            </a:r>
          </a:p>
          <a:p>
            <a:r>
              <a:rPr lang="en-US" sz="1400">
                <a:latin typeface="Calibri" pitchFamily="34" charset="0"/>
              </a:rPr>
              <a:t>Generator</a:t>
            </a:r>
          </a:p>
        </p:txBody>
      </p:sp>
      <p:sp>
        <p:nvSpPr>
          <p:cNvPr id="193" name="Oval 192"/>
          <p:cNvSpPr/>
          <p:nvPr/>
        </p:nvSpPr>
        <p:spPr>
          <a:xfrm>
            <a:off x="5900738" y="4119563"/>
            <a:ext cx="608012" cy="608012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5757863" y="4146550"/>
            <a:ext cx="446087" cy="257175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7364" name="TextBox 194"/>
          <p:cNvSpPr txBox="1">
            <a:spLocks noChangeArrowheads="1"/>
          </p:cNvSpPr>
          <p:nvPr/>
        </p:nvSpPr>
        <p:spPr bwMode="auto">
          <a:xfrm>
            <a:off x="5791200" y="4702175"/>
            <a:ext cx="725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Pump</a:t>
            </a:r>
          </a:p>
        </p:txBody>
      </p:sp>
      <p:cxnSp>
        <p:nvCxnSpPr>
          <p:cNvPr id="196" name="Straight Connector 195"/>
          <p:cNvCxnSpPr/>
          <p:nvPr/>
        </p:nvCxnSpPr>
        <p:spPr>
          <a:xfrm>
            <a:off x="3578225" y="2490788"/>
            <a:ext cx="0" cy="173355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3940175" y="2490788"/>
            <a:ext cx="0" cy="173355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>
            <a:off x="3217863" y="2490788"/>
            <a:ext cx="0" cy="173355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>
            <a:off x="4302125" y="2490788"/>
            <a:ext cx="0" cy="173355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Boiling Water Reactor</a:t>
            </a:r>
          </a:p>
        </p:txBody>
      </p:sp>
      <p:pic>
        <p:nvPicPr>
          <p:cNvPr id="58370" name="Picture 5" descr="student-bw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62125"/>
            <a:ext cx="9144000" cy="478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POP QUIZ!!!</a:t>
            </a:r>
          </a:p>
        </p:txBody>
      </p:sp>
      <p:grpSp>
        <p:nvGrpSpPr>
          <p:cNvPr id="59394" name="Group 77"/>
          <p:cNvGrpSpPr>
            <a:grpSpLocks/>
          </p:cNvGrpSpPr>
          <p:nvPr/>
        </p:nvGrpSpPr>
        <p:grpSpPr bwMode="auto">
          <a:xfrm flipH="1">
            <a:off x="955675" y="2084388"/>
            <a:ext cx="7056438" cy="3836987"/>
            <a:chOff x="963138" y="2084545"/>
            <a:chExt cx="7148675" cy="4419410"/>
          </a:xfrm>
        </p:grpSpPr>
        <p:grpSp>
          <p:nvGrpSpPr>
            <p:cNvPr id="59396" name="Group 5"/>
            <p:cNvGrpSpPr>
              <a:grpSpLocks/>
            </p:cNvGrpSpPr>
            <p:nvPr/>
          </p:nvGrpSpPr>
          <p:grpSpPr bwMode="auto">
            <a:xfrm>
              <a:off x="963138" y="2084545"/>
              <a:ext cx="2043516" cy="3480784"/>
              <a:chOff x="2019588" y="473075"/>
              <a:chExt cx="3027705" cy="5157183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2019588" y="473075"/>
                <a:ext cx="3028552" cy="515810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3366FF"/>
                  </a:gs>
                  <a:gs pos="100000">
                    <a:srgbClr val="FF0000"/>
                  </a:gs>
                  <a:gs pos="25000">
                    <a:srgbClr val="3366FF"/>
                  </a:gs>
                  <a:gs pos="75000">
                    <a:srgbClr val="FF0000"/>
                  </a:gs>
                </a:gsLst>
              </a:gradFill>
              <a:ln w="203200">
                <a:solidFill>
                  <a:schemeClr val="accent4"/>
                </a:solidFill>
              </a:ln>
              <a:effectLst>
                <a:outerShdw blurRad="127000" dist="76200" dir="6600000" sx="101000" sy="101000" rotWithShape="0">
                  <a:srgbClr val="000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59427" name="Group 7"/>
              <p:cNvGrpSpPr>
                <a:grpSpLocks/>
              </p:cNvGrpSpPr>
              <p:nvPr/>
            </p:nvGrpSpPr>
            <p:grpSpPr bwMode="auto">
              <a:xfrm>
                <a:off x="2478532" y="1832014"/>
                <a:ext cx="2096790" cy="3016249"/>
                <a:chOff x="1843739" y="2698750"/>
                <a:chExt cx="2096790" cy="3016250"/>
              </a:xfrm>
            </p:grpSpPr>
            <p:pic>
              <p:nvPicPr>
                <p:cNvPr id="59428" name="Picture 8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 flipH="1">
                  <a:off x="2198127" y="2698750"/>
                  <a:ext cx="116417" cy="3016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9429" name="Picture 9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 flipH="1">
                  <a:off x="2090270" y="2698750"/>
                  <a:ext cx="116417" cy="3016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9430" name="Picture 10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 flipH="1">
                  <a:off x="1982412" y="2698750"/>
                  <a:ext cx="116417" cy="3016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9431" name="Picture 11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 flipH="1">
                  <a:off x="1874555" y="2698750"/>
                  <a:ext cx="116417" cy="3016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" name="Rectangle 12"/>
                <p:cNvSpPr/>
                <p:nvPr/>
              </p:nvSpPr>
              <p:spPr>
                <a:xfrm flipH="1">
                  <a:off x="1844677" y="2797301"/>
                  <a:ext cx="493241" cy="70436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 flipH="1">
                  <a:off x="1844677" y="3482700"/>
                  <a:ext cx="493241" cy="70436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 flipH="1">
                  <a:off x="1844677" y="4168100"/>
                  <a:ext cx="493241" cy="70436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 flipH="1">
                  <a:off x="1844677" y="4853499"/>
                  <a:ext cx="493241" cy="70436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 flipH="1">
                  <a:off x="1844677" y="5538900"/>
                  <a:ext cx="493241" cy="70436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grpSp>
              <p:nvGrpSpPr>
                <p:cNvPr id="59437" name="Group 17"/>
                <p:cNvGrpSpPr>
                  <a:grpSpLocks/>
                </p:cNvGrpSpPr>
                <p:nvPr/>
              </p:nvGrpSpPr>
              <p:grpSpPr bwMode="auto">
                <a:xfrm flipH="1">
                  <a:off x="2378075" y="2698750"/>
                  <a:ext cx="493061" cy="3016250"/>
                  <a:chOff x="4353861" y="2698750"/>
                  <a:chExt cx="914400" cy="3924300"/>
                </a:xfrm>
              </p:grpSpPr>
              <p:pic>
                <p:nvPicPr>
                  <p:cNvPr id="59458" name="Picture 38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395136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9459" name="Picture 39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595161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9460" name="Picture 40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795186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9461" name="Picture 41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995211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3" name="Rectangle 42"/>
                  <p:cNvSpPr/>
                  <p:nvPr/>
                </p:nvSpPr>
                <p:spPr>
                  <a:xfrm>
                    <a:off x="4352876" y="2826970"/>
                    <a:ext cx="914734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4352876" y="3718710"/>
                    <a:ext cx="914734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5" name="Rectangle 44"/>
                  <p:cNvSpPr/>
                  <p:nvPr/>
                </p:nvSpPr>
                <p:spPr>
                  <a:xfrm>
                    <a:off x="4352876" y="4610452"/>
                    <a:ext cx="914734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>
                  <a:xfrm>
                    <a:off x="4352876" y="5502192"/>
                    <a:ext cx="914734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4352876" y="6393934"/>
                    <a:ext cx="914734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9438" name="Group 18"/>
                <p:cNvGrpSpPr>
                  <a:grpSpLocks/>
                </p:cNvGrpSpPr>
                <p:nvPr/>
              </p:nvGrpSpPr>
              <p:grpSpPr bwMode="auto">
                <a:xfrm flipH="1">
                  <a:off x="2915586" y="2698750"/>
                  <a:ext cx="493061" cy="3016250"/>
                  <a:chOff x="4353861" y="2698750"/>
                  <a:chExt cx="914400" cy="3924300"/>
                </a:xfrm>
              </p:grpSpPr>
              <p:pic>
                <p:nvPicPr>
                  <p:cNvPr id="59449" name="Picture 29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395136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9450" name="Picture 30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595161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9451" name="Picture 31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795186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9452" name="Picture 32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995211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34" name="Rectangle 33"/>
                  <p:cNvSpPr/>
                  <p:nvPr/>
                </p:nvSpPr>
                <p:spPr>
                  <a:xfrm>
                    <a:off x="4337755" y="2826970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35" name="Rectangle 34"/>
                  <p:cNvSpPr/>
                  <p:nvPr/>
                </p:nvSpPr>
                <p:spPr>
                  <a:xfrm>
                    <a:off x="4337755" y="3718710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>
                    <a:off x="4337755" y="4610452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37" name="Rectangle 36"/>
                  <p:cNvSpPr/>
                  <p:nvPr/>
                </p:nvSpPr>
                <p:spPr>
                  <a:xfrm>
                    <a:off x="4337755" y="5502192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38" name="Rectangle 37"/>
                  <p:cNvSpPr/>
                  <p:nvPr/>
                </p:nvSpPr>
                <p:spPr>
                  <a:xfrm>
                    <a:off x="4337755" y="6393934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9439" name="Group 19"/>
                <p:cNvGrpSpPr>
                  <a:grpSpLocks/>
                </p:cNvGrpSpPr>
                <p:nvPr/>
              </p:nvGrpSpPr>
              <p:grpSpPr bwMode="auto">
                <a:xfrm flipH="1">
                  <a:off x="3447468" y="2698750"/>
                  <a:ext cx="493061" cy="3016250"/>
                  <a:chOff x="4353861" y="2698750"/>
                  <a:chExt cx="914400" cy="3924300"/>
                </a:xfrm>
              </p:grpSpPr>
              <p:pic>
                <p:nvPicPr>
                  <p:cNvPr id="59440" name="Picture 20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395136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9441" name="Picture 21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595161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9442" name="Picture 22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795186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9443" name="Picture 23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995211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5" name="Rectangle 24"/>
                  <p:cNvSpPr/>
                  <p:nvPr/>
                </p:nvSpPr>
                <p:spPr>
                  <a:xfrm>
                    <a:off x="4351968" y="2826970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>
                    <a:off x="4351968" y="3718710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>
                  <a:xfrm>
                    <a:off x="4351968" y="4610452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28" name="Rectangle 27"/>
                  <p:cNvSpPr/>
                  <p:nvPr/>
                </p:nvSpPr>
                <p:spPr>
                  <a:xfrm>
                    <a:off x="4351968" y="5502192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29" name="Rectangle 28"/>
                  <p:cNvSpPr/>
                  <p:nvPr/>
                </p:nvSpPr>
                <p:spPr>
                  <a:xfrm>
                    <a:off x="4351968" y="6393934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</p:grpSp>
        </p:grpSp>
        <p:cxnSp>
          <p:nvCxnSpPr>
            <p:cNvPr id="48" name="Straight Connector 47"/>
            <p:cNvCxnSpPr>
              <a:endCxn id="46" idx="0"/>
            </p:cNvCxnSpPr>
            <p:nvPr/>
          </p:nvCxnSpPr>
          <p:spPr>
            <a:xfrm>
              <a:off x="1799428" y="2720852"/>
              <a:ext cx="0" cy="173521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162893" y="2720852"/>
              <a:ext cx="0" cy="173521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439180" y="2720852"/>
              <a:ext cx="0" cy="173521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523141" y="2720852"/>
              <a:ext cx="0" cy="173521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ounded Rectangle 51"/>
            <p:cNvSpPr/>
            <p:nvPr/>
          </p:nvSpPr>
          <p:spPr>
            <a:xfrm>
              <a:off x="3909453" y="2101001"/>
              <a:ext cx="1077528" cy="348140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00FF"/>
                </a:gs>
                <a:gs pos="100000">
                  <a:srgbClr val="FF0080"/>
                </a:gs>
                <a:gs pos="25000">
                  <a:srgbClr val="3366FF"/>
                </a:gs>
                <a:gs pos="75000">
                  <a:srgbClr val="FF008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2167718" y="2322246"/>
              <a:ext cx="1439384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544381" y="2322246"/>
              <a:ext cx="0" cy="3446664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4325991" y="3068262"/>
              <a:ext cx="0" cy="2700649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232069" y="3067576"/>
              <a:ext cx="0" cy="3042019"/>
            </a:xfrm>
            <a:prstGeom prst="line">
              <a:avLst/>
            </a:prstGeom>
            <a:ln w="127000">
              <a:gradFill flip="none" rotWithShape="1">
                <a:gsLst>
                  <a:gs pos="0">
                    <a:srgbClr val="FF0000"/>
                  </a:gs>
                  <a:gs pos="100000">
                    <a:srgbClr val="3366FF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6363644" y="4478011"/>
              <a:ext cx="652950" cy="654592"/>
            </a:xfrm>
            <a:prstGeom prst="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4636383" y="5245968"/>
              <a:ext cx="1217446" cy="0"/>
            </a:xfrm>
            <a:prstGeom prst="line">
              <a:avLst/>
            </a:prstGeom>
            <a:ln w="1270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4636383" y="2322246"/>
              <a:ext cx="1217446" cy="0"/>
            </a:xfrm>
            <a:prstGeom prst="line">
              <a:avLst/>
            </a:prstGeom>
            <a:ln w="127000">
              <a:solidFill>
                <a:srgbClr val="FF008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Arc 59"/>
            <p:cNvSpPr/>
            <p:nvPr/>
          </p:nvSpPr>
          <p:spPr>
            <a:xfrm rot="16200000" flipH="1">
              <a:off x="4391577" y="2567792"/>
              <a:ext cx="2923797" cy="2432773"/>
            </a:xfrm>
            <a:prstGeom prst="arc">
              <a:avLst>
                <a:gd name="adj1" fmla="val 21576992"/>
                <a:gd name="adj2" fmla="val 10805497"/>
              </a:avLst>
            </a:prstGeom>
            <a:ln w="127000" cmpd="sng">
              <a:gradFill flip="none" rotWithShape="1">
                <a:gsLst>
                  <a:gs pos="0">
                    <a:srgbClr val="FF0080"/>
                  </a:gs>
                  <a:gs pos="100000">
                    <a:srgbClr val="0000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6989254" y="4675486"/>
              <a:ext cx="479259" cy="0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002120" y="5008267"/>
              <a:ext cx="477650" cy="0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rapezoid 63"/>
            <p:cNvSpPr/>
            <p:nvPr/>
          </p:nvSpPr>
          <p:spPr>
            <a:xfrm rot="16200000">
              <a:off x="6605606" y="3008679"/>
              <a:ext cx="762471" cy="545198"/>
            </a:xfrm>
            <a:prstGeom prst="trapezoid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457254" y="2900042"/>
              <a:ext cx="654559" cy="762471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66" name="Straight Connector 65"/>
            <p:cNvCxnSpPr>
              <a:stCxn id="64" idx="0"/>
              <a:endCxn id="65" idx="1"/>
            </p:cNvCxnSpPr>
            <p:nvPr/>
          </p:nvCxnSpPr>
          <p:spPr>
            <a:xfrm>
              <a:off x="6714243" y="3280364"/>
              <a:ext cx="743012" cy="0"/>
            </a:xfrm>
            <a:prstGeom prst="line">
              <a:avLst/>
            </a:prstGeom>
            <a:ln w="1270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>
              <a:off x="5528962" y="5079578"/>
              <a:ext cx="609527" cy="60888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385828" y="5107004"/>
              <a:ext cx="447094" cy="25781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1" name="Arc 70"/>
            <p:cNvSpPr/>
            <p:nvPr/>
          </p:nvSpPr>
          <p:spPr>
            <a:xfrm>
              <a:off x="4325991" y="2856159"/>
              <a:ext cx="199423" cy="422376"/>
            </a:xfrm>
            <a:prstGeom prst="arc">
              <a:avLst>
                <a:gd name="adj1" fmla="val 10869024"/>
                <a:gd name="adj2" fmla="val 586122"/>
              </a:avLst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3528298" y="5701258"/>
              <a:ext cx="802517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124627" y="6035867"/>
              <a:ext cx="1439385" cy="0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158401" y="5207571"/>
              <a:ext cx="0" cy="901435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2384832" y="5275224"/>
              <a:ext cx="804125" cy="0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3607102" y="5895075"/>
              <a:ext cx="609528" cy="60888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465576" y="5920674"/>
              <a:ext cx="447094" cy="25781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59395" name="TextBox 62"/>
          <p:cNvSpPr txBox="1">
            <a:spLocks noChangeArrowheads="1"/>
          </p:cNvSpPr>
          <p:nvPr/>
        </p:nvSpPr>
        <p:spPr bwMode="auto">
          <a:xfrm>
            <a:off x="474663" y="6094413"/>
            <a:ext cx="5743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Which type of reactor is this?  PWR or BWR?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POP QUIZ!!!</a:t>
            </a:r>
          </a:p>
        </p:txBody>
      </p:sp>
      <p:grpSp>
        <p:nvGrpSpPr>
          <p:cNvPr id="60418" name="Group 77"/>
          <p:cNvGrpSpPr>
            <a:grpSpLocks/>
          </p:cNvGrpSpPr>
          <p:nvPr/>
        </p:nvGrpSpPr>
        <p:grpSpPr bwMode="auto">
          <a:xfrm flipH="1">
            <a:off x="955675" y="2084388"/>
            <a:ext cx="7056438" cy="3836987"/>
            <a:chOff x="963138" y="2084545"/>
            <a:chExt cx="7148675" cy="4419410"/>
          </a:xfrm>
        </p:grpSpPr>
        <p:grpSp>
          <p:nvGrpSpPr>
            <p:cNvPr id="60420" name="Group 5"/>
            <p:cNvGrpSpPr>
              <a:grpSpLocks/>
            </p:cNvGrpSpPr>
            <p:nvPr/>
          </p:nvGrpSpPr>
          <p:grpSpPr bwMode="auto">
            <a:xfrm>
              <a:off x="963138" y="2084545"/>
              <a:ext cx="2043516" cy="3480784"/>
              <a:chOff x="2019588" y="473075"/>
              <a:chExt cx="3027705" cy="5157183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2019588" y="473075"/>
                <a:ext cx="3028552" cy="515810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3366FF"/>
                  </a:gs>
                  <a:gs pos="100000">
                    <a:srgbClr val="FF0000"/>
                  </a:gs>
                  <a:gs pos="25000">
                    <a:srgbClr val="3366FF"/>
                  </a:gs>
                  <a:gs pos="75000">
                    <a:srgbClr val="FF0000"/>
                  </a:gs>
                </a:gsLst>
              </a:gradFill>
              <a:ln w="203200">
                <a:solidFill>
                  <a:schemeClr val="accent4"/>
                </a:solidFill>
              </a:ln>
              <a:effectLst>
                <a:outerShdw blurRad="127000" dist="76200" dir="6600000" sx="101000" sy="101000" rotWithShape="0">
                  <a:srgbClr val="000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60451" name="Group 7"/>
              <p:cNvGrpSpPr>
                <a:grpSpLocks/>
              </p:cNvGrpSpPr>
              <p:nvPr/>
            </p:nvGrpSpPr>
            <p:grpSpPr bwMode="auto">
              <a:xfrm>
                <a:off x="2478532" y="1832014"/>
                <a:ext cx="2096790" cy="3016249"/>
                <a:chOff x="1843739" y="2698750"/>
                <a:chExt cx="2096790" cy="3016250"/>
              </a:xfrm>
            </p:grpSpPr>
            <p:pic>
              <p:nvPicPr>
                <p:cNvPr id="60452" name="Picture 8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 flipH="1">
                  <a:off x="2198127" y="2698750"/>
                  <a:ext cx="116417" cy="3016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0453" name="Picture 9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 flipH="1">
                  <a:off x="2090270" y="2698750"/>
                  <a:ext cx="116417" cy="3016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0454" name="Picture 10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 flipH="1">
                  <a:off x="1982412" y="2698750"/>
                  <a:ext cx="116417" cy="3016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0455" name="Picture 11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 flipH="1">
                  <a:off x="1874555" y="2698750"/>
                  <a:ext cx="116417" cy="3016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" name="Rectangle 12"/>
                <p:cNvSpPr/>
                <p:nvPr/>
              </p:nvSpPr>
              <p:spPr>
                <a:xfrm flipH="1">
                  <a:off x="1844677" y="2797301"/>
                  <a:ext cx="493241" cy="70436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 flipH="1">
                  <a:off x="1844677" y="3482700"/>
                  <a:ext cx="493241" cy="70436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 flipH="1">
                  <a:off x="1844677" y="4168100"/>
                  <a:ext cx="493241" cy="70436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 flipH="1">
                  <a:off x="1844677" y="4853499"/>
                  <a:ext cx="493241" cy="70436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 flipH="1">
                  <a:off x="1844677" y="5538900"/>
                  <a:ext cx="493241" cy="70436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grpSp>
              <p:nvGrpSpPr>
                <p:cNvPr id="60461" name="Group 17"/>
                <p:cNvGrpSpPr>
                  <a:grpSpLocks/>
                </p:cNvGrpSpPr>
                <p:nvPr/>
              </p:nvGrpSpPr>
              <p:grpSpPr bwMode="auto">
                <a:xfrm flipH="1">
                  <a:off x="2378075" y="2698750"/>
                  <a:ext cx="493061" cy="3016250"/>
                  <a:chOff x="4353861" y="2698750"/>
                  <a:chExt cx="914400" cy="3924300"/>
                </a:xfrm>
              </p:grpSpPr>
              <p:pic>
                <p:nvPicPr>
                  <p:cNvPr id="60482" name="Picture 38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395136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0483" name="Picture 39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595161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0484" name="Picture 40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795186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0485" name="Picture 41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995211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3" name="Rectangle 42"/>
                  <p:cNvSpPr/>
                  <p:nvPr/>
                </p:nvSpPr>
                <p:spPr>
                  <a:xfrm>
                    <a:off x="4352876" y="2826970"/>
                    <a:ext cx="914734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4352876" y="3718710"/>
                    <a:ext cx="914734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5" name="Rectangle 44"/>
                  <p:cNvSpPr/>
                  <p:nvPr/>
                </p:nvSpPr>
                <p:spPr>
                  <a:xfrm>
                    <a:off x="4352876" y="4610452"/>
                    <a:ext cx="914734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>
                  <a:xfrm>
                    <a:off x="4352876" y="5502192"/>
                    <a:ext cx="914734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4352876" y="6393934"/>
                    <a:ext cx="914734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0462" name="Group 18"/>
                <p:cNvGrpSpPr>
                  <a:grpSpLocks/>
                </p:cNvGrpSpPr>
                <p:nvPr/>
              </p:nvGrpSpPr>
              <p:grpSpPr bwMode="auto">
                <a:xfrm flipH="1">
                  <a:off x="2915586" y="2698750"/>
                  <a:ext cx="493061" cy="3016250"/>
                  <a:chOff x="4353861" y="2698750"/>
                  <a:chExt cx="914400" cy="3924300"/>
                </a:xfrm>
              </p:grpSpPr>
              <p:pic>
                <p:nvPicPr>
                  <p:cNvPr id="60473" name="Picture 29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395136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0474" name="Picture 30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595161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0475" name="Picture 31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795186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0476" name="Picture 32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995211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34" name="Rectangle 33"/>
                  <p:cNvSpPr/>
                  <p:nvPr/>
                </p:nvSpPr>
                <p:spPr>
                  <a:xfrm>
                    <a:off x="4337755" y="2826970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35" name="Rectangle 34"/>
                  <p:cNvSpPr/>
                  <p:nvPr/>
                </p:nvSpPr>
                <p:spPr>
                  <a:xfrm>
                    <a:off x="4337755" y="3718710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>
                    <a:off x="4337755" y="4610452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37" name="Rectangle 36"/>
                  <p:cNvSpPr/>
                  <p:nvPr/>
                </p:nvSpPr>
                <p:spPr>
                  <a:xfrm>
                    <a:off x="4337755" y="5502192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38" name="Rectangle 37"/>
                  <p:cNvSpPr/>
                  <p:nvPr/>
                </p:nvSpPr>
                <p:spPr>
                  <a:xfrm>
                    <a:off x="4337755" y="6393934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0463" name="Group 19"/>
                <p:cNvGrpSpPr>
                  <a:grpSpLocks/>
                </p:cNvGrpSpPr>
                <p:nvPr/>
              </p:nvGrpSpPr>
              <p:grpSpPr bwMode="auto">
                <a:xfrm flipH="1">
                  <a:off x="3447468" y="2698750"/>
                  <a:ext cx="493061" cy="3016250"/>
                  <a:chOff x="4353861" y="2698750"/>
                  <a:chExt cx="914400" cy="3924300"/>
                </a:xfrm>
              </p:grpSpPr>
              <p:pic>
                <p:nvPicPr>
                  <p:cNvPr id="60464" name="Picture 20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395136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0465" name="Picture 21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595161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0466" name="Picture 22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795186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0467" name="Picture 23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995211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5" name="Rectangle 24"/>
                  <p:cNvSpPr/>
                  <p:nvPr/>
                </p:nvSpPr>
                <p:spPr>
                  <a:xfrm>
                    <a:off x="4351968" y="2826970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>
                    <a:off x="4351968" y="3718710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>
                  <a:xfrm>
                    <a:off x="4351968" y="4610452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28" name="Rectangle 27"/>
                  <p:cNvSpPr/>
                  <p:nvPr/>
                </p:nvSpPr>
                <p:spPr>
                  <a:xfrm>
                    <a:off x="4351968" y="5502192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29" name="Rectangle 28"/>
                  <p:cNvSpPr/>
                  <p:nvPr/>
                </p:nvSpPr>
                <p:spPr>
                  <a:xfrm>
                    <a:off x="4351968" y="6393934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</p:grpSp>
        </p:grpSp>
        <p:cxnSp>
          <p:nvCxnSpPr>
            <p:cNvPr id="48" name="Straight Connector 47"/>
            <p:cNvCxnSpPr>
              <a:endCxn id="46" idx="0"/>
            </p:cNvCxnSpPr>
            <p:nvPr/>
          </p:nvCxnSpPr>
          <p:spPr>
            <a:xfrm>
              <a:off x="1799428" y="2720852"/>
              <a:ext cx="0" cy="173521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162893" y="2720852"/>
              <a:ext cx="0" cy="173521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439180" y="2720852"/>
              <a:ext cx="0" cy="173521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523141" y="2720852"/>
              <a:ext cx="0" cy="173521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ounded Rectangle 51"/>
            <p:cNvSpPr/>
            <p:nvPr/>
          </p:nvSpPr>
          <p:spPr>
            <a:xfrm>
              <a:off x="3909453" y="2101001"/>
              <a:ext cx="1077528" cy="348140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00FF"/>
                </a:gs>
                <a:gs pos="100000">
                  <a:srgbClr val="FF0080"/>
                </a:gs>
                <a:gs pos="25000">
                  <a:srgbClr val="3366FF"/>
                </a:gs>
                <a:gs pos="75000">
                  <a:srgbClr val="FF008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2167718" y="2322246"/>
              <a:ext cx="1439384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544381" y="2322246"/>
              <a:ext cx="0" cy="3446664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4325991" y="3068262"/>
              <a:ext cx="0" cy="2700649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232069" y="3067576"/>
              <a:ext cx="0" cy="3042019"/>
            </a:xfrm>
            <a:prstGeom prst="line">
              <a:avLst/>
            </a:prstGeom>
            <a:ln w="127000">
              <a:gradFill flip="none" rotWithShape="1">
                <a:gsLst>
                  <a:gs pos="0">
                    <a:srgbClr val="FF0000"/>
                  </a:gs>
                  <a:gs pos="100000">
                    <a:srgbClr val="3366FF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6363644" y="4478011"/>
              <a:ext cx="652950" cy="654592"/>
            </a:xfrm>
            <a:prstGeom prst="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4636383" y="5245968"/>
              <a:ext cx="1217446" cy="0"/>
            </a:xfrm>
            <a:prstGeom prst="line">
              <a:avLst/>
            </a:prstGeom>
            <a:ln w="1270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4636383" y="2322246"/>
              <a:ext cx="1217446" cy="0"/>
            </a:xfrm>
            <a:prstGeom prst="line">
              <a:avLst/>
            </a:prstGeom>
            <a:ln w="127000">
              <a:solidFill>
                <a:srgbClr val="FF008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Arc 59"/>
            <p:cNvSpPr/>
            <p:nvPr/>
          </p:nvSpPr>
          <p:spPr>
            <a:xfrm rot="16200000" flipH="1">
              <a:off x="4391577" y="2567792"/>
              <a:ext cx="2923797" cy="2432773"/>
            </a:xfrm>
            <a:prstGeom prst="arc">
              <a:avLst>
                <a:gd name="adj1" fmla="val 21576992"/>
                <a:gd name="adj2" fmla="val 10805497"/>
              </a:avLst>
            </a:prstGeom>
            <a:ln w="127000" cmpd="sng">
              <a:gradFill flip="none" rotWithShape="1">
                <a:gsLst>
                  <a:gs pos="0">
                    <a:srgbClr val="FF0080"/>
                  </a:gs>
                  <a:gs pos="100000">
                    <a:srgbClr val="0000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6989254" y="4675486"/>
              <a:ext cx="479259" cy="0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002120" y="5008267"/>
              <a:ext cx="477650" cy="0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rapezoid 63"/>
            <p:cNvSpPr/>
            <p:nvPr/>
          </p:nvSpPr>
          <p:spPr>
            <a:xfrm rot="16200000">
              <a:off x="6605606" y="3008679"/>
              <a:ext cx="762471" cy="545198"/>
            </a:xfrm>
            <a:prstGeom prst="trapezoid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457254" y="2900042"/>
              <a:ext cx="654559" cy="762471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66" name="Straight Connector 65"/>
            <p:cNvCxnSpPr>
              <a:stCxn id="64" idx="0"/>
              <a:endCxn id="65" idx="1"/>
            </p:cNvCxnSpPr>
            <p:nvPr/>
          </p:nvCxnSpPr>
          <p:spPr>
            <a:xfrm>
              <a:off x="6714243" y="3280364"/>
              <a:ext cx="743012" cy="0"/>
            </a:xfrm>
            <a:prstGeom prst="line">
              <a:avLst/>
            </a:prstGeom>
            <a:ln w="1270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>
              <a:off x="5528962" y="5079578"/>
              <a:ext cx="609527" cy="60888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385828" y="5107004"/>
              <a:ext cx="447094" cy="25781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1" name="Arc 70"/>
            <p:cNvSpPr/>
            <p:nvPr/>
          </p:nvSpPr>
          <p:spPr>
            <a:xfrm>
              <a:off x="4325991" y="2856159"/>
              <a:ext cx="199423" cy="422376"/>
            </a:xfrm>
            <a:prstGeom prst="arc">
              <a:avLst>
                <a:gd name="adj1" fmla="val 10869024"/>
                <a:gd name="adj2" fmla="val 586122"/>
              </a:avLst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3528298" y="5701258"/>
              <a:ext cx="802517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124627" y="6035867"/>
              <a:ext cx="1439385" cy="0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158401" y="5207571"/>
              <a:ext cx="0" cy="901435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2384832" y="5275224"/>
              <a:ext cx="804125" cy="0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3607102" y="5895075"/>
              <a:ext cx="609528" cy="60888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465576" y="5920674"/>
              <a:ext cx="447094" cy="25781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60419" name="TextBox 62"/>
          <p:cNvSpPr txBox="1">
            <a:spLocks noChangeArrowheads="1"/>
          </p:cNvSpPr>
          <p:nvPr/>
        </p:nvSpPr>
        <p:spPr bwMode="auto">
          <a:xfrm>
            <a:off x="474663" y="6094413"/>
            <a:ext cx="3987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Hint: It has a steam generator.</a:t>
            </a:r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Coffee Pots: The Naked Truth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924050"/>
            <a:ext cx="3770312" cy="3992563"/>
          </a:xfrm>
        </p:spPr>
        <p:txBody>
          <a:bodyPr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bg1">
                  <a:lumMod val="65000"/>
                </a:schemeClr>
              </a:buClr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Water absorbs </a:t>
            </a:r>
            <a:r>
              <a:rPr lang="en-US" b="1" dirty="0" smtClean="0">
                <a:solidFill>
                  <a:schemeClr val="accent1"/>
                </a:solidFill>
              </a:rPr>
              <a:t>energy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heats up</a:t>
            </a:r>
          </a:p>
          <a:p>
            <a:pPr eaLnBrk="1" fontAlgn="auto" hangingPunct="1">
              <a:spcAft>
                <a:spcPts val="0"/>
              </a:spcAft>
              <a:buClr>
                <a:schemeClr val="bg1">
                  <a:lumMod val="65000"/>
                </a:schemeClr>
              </a:buClr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Water’s </a:t>
            </a:r>
            <a:r>
              <a:rPr lang="en-US" b="1" dirty="0">
                <a:solidFill>
                  <a:schemeClr val="accent2"/>
                </a:solidFill>
              </a:rPr>
              <a:t>density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decreases with temperature</a:t>
            </a:r>
          </a:p>
          <a:p>
            <a:pPr lvl="1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Steam’s density is MUCH lower than liquid water</a:t>
            </a:r>
          </a:p>
          <a:p>
            <a:pPr eaLnBrk="1" fontAlgn="auto" hangingPunct="1">
              <a:spcAft>
                <a:spcPts val="0"/>
              </a:spcAft>
              <a:buClr>
                <a:schemeClr val="bg1">
                  <a:lumMod val="65000"/>
                </a:schemeClr>
              </a:buClr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Hot, low density water rises to filter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basket</a:t>
            </a:r>
          </a:p>
          <a:p>
            <a:pPr lvl="1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Added energy enables water to do some useful work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4579" name="Group 55"/>
          <p:cNvGrpSpPr>
            <a:grpSpLocks/>
          </p:cNvGrpSpPr>
          <p:nvPr/>
        </p:nvGrpSpPr>
        <p:grpSpPr bwMode="auto">
          <a:xfrm>
            <a:off x="4237038" y="2014538"/>
            <a:ext cx="4521200" cy="4722812"/>
            <a:chOff x="2922406" y="2130534"/>
            <a:chExt cx="4521687" cy="4723810"/>
          </a:xfrm>
        </p:grpSpPr>
        <p:sp>
          <p:nvSpPr>
            <p:cNvPr id="7" name="Arc 6"/>
            <p:cNvSpPr/>
            <p:nvPr/>
          </p:nvSpPr>
          <p:spPr>
            <a:xfrm>
              <a:off x="5615308" y="4545073"/>
              <a:ext cx="1371600" cy="1371600"/>
            </a:xfrm>
            <a:prstGeom prst="arc">
              <a:avLst>
                <a:gd name="adj1" fmla="val 21576992"/>
                <a:gd name="adj2" fmla="val 10805497"/>
              </a:avLst>
            </a:prstGeom>
            <a:ln w="127000" cmpd="sng">
              <a:gradFill flip="none" rotWithShape="1">
                <a:gsLst>
                  <a:gs pos="0">
                    <a:srgbClr val="FF0000"/>
                  </a:gs>
                  <a:gs pos="100000">
                    <a:srgbClr val="3366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" name="Straight Connector 8"/>
            <p:cNvCxnSpPr>
              <a:stCxn id="0" idx="0"/>
            </p:cNvCxnSpPr>
            <p:nvPr/>
          </p:nvCxnSpPr>
          <p:spPr>
            <a:xfrm flipV="1">
              <a:off x="6986844" y="3645329"/>
              <a:ext cx="0" cy="1581484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615096" y="2130534"/>
              <a:ext cx="0" cy="3096279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n 10"/>
            <p:cNvSpPr/>
            <p:nvPr/>
          </p:nvSpPr>
          <p:spPr>
            <a:xfrm>
              <a:off x="6529595" y="3048303"/>
              <a:ext cx="914498" cy="1216282"/>
            </a:xfrm>
            <a:prstGeom prst="can">
              <a:avLst/>
            </a:prstGeom>
            <a:solidFill>
              <a:srgbClr val="3366FF"/>
            </a:solidFill>
            <a:ln>
              <a:noFill/>
            </a:ln>
            <a:effectLst>
              <a:outerShdw blurRad="101600" dist="50800" dir="8100000" algn="tr" rotWithShape="0">
                <a:prstClr val="black">
                  <a:alpha val="9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4437044" y="2195635"/>
              <a:ext cx="1178052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3812568" y="2476880"/>
              <a:ext cx="1371600" cy="1117776"/>
              <a:chOff x="3812568" y="2476880"/>
              <a:chExt cx="1371600" cy="1117776"/>
            </a:xfrm>
            <a:effectLst>
              <a:outerShdw blurRad="101600" dist="50800" dir="8100000" algn="tr" rotWithShape="0">
                <a:prstClr val="black">
                  <a:alpha val="90000"/>
                </a:prstClr>
              </a:outerShdw>
            </a:effectLst>
          </p:grpSpPr>
          <p:sp>
            <p:nvSpPr>
              <p:cNvPr id="22" name="Trapezoid 21"/>
              <p:cNvSpPr/>
              <p:nvPr/>
            </p:nvSpPr>
            <p:spPr>
              <a:xfrm rot="10800000">
                <a:off x="3812568" y="2591180"/>
                <a:ext cx="1371600" cy="914400"/>
              </a:xfrm>
              <a:prstGeom prst="trapezoid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812568" y="2476880"/>
                <a:ext cx="1371600" cy="2286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056770" y="3447104"/>
                <a:ext cx="885311" cy="14755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pic>
          <p:nvPicPr>
            <p:cNvPr id="24589" name="Picture 2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2922406" y="4241342"/>
              <a:ext cx="2539294" cy="2318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Straight Connector 18"/>
            <p:cNvCxnSpPr>
              <a:stCxn id="23" idx="4"/>
            </p:cNvCxnSpPr>
            <p:nvPr/>
          </p:nvCxnSpPr>
          <p:spPr>
            <a:xfrm flipH="1" flipV="1">
              <a:off x="4497376" y="2151175"/>
              <a:ext cx="1587" cy="554155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5799266" y="3227728"/>
              <a:ext cx="0" cy="1317903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6807436" y="4375733"/>
              <a:ext cx="0" cy="102574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4313206" y="2130534"/>
              <a:ext cx="0" cy="46047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4465622" y="3780295"/>
              <a:ext cx="0" cy="46047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6318434" y="5961980"/>
              <a:ext cx="0" cy="457297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596" name="Group 48"/>
            <p:cNvGrpSpPr>
              <a:grpSpLocks/>
            </p:cNvGrpSpPr>
            <p:nvPr/>
          </p:nvGrpSpPr>
          <p:grpSpPr bwMode="auto">
            <a:xfrm>
              <a:off x="6556644" y="5718770"/>
              <a:ext cx="783364" cy="674156"/>
              <a:chOff x="6556644" y="5722525"/>
              <a:chExt cx="783364" cy="674156"/>
            </a:xfrm>
          </p:grpSpPr>
          <p:cxnSp>
            <p:nvCxnSpPr>
              <p:cNvPr id="43" name="Straight Arrow Connector 42"/>
              <p:cNvCxnSpPr/>
              <p:nvPr/>
            </p:nvCxnSpPr>
            <p:spPr>
              <a:xfrm rot="20700000" flipV="1">
                <a:off x="6556584" y="5938743"/>
                <a:ext cx="0" cy="457296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 rot="19800000" flipV="1">
                <a:off x="6774095" y="5859351"/>
                <a:ext cx="0" cy="457296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rot="18900000" flipV="1">
                <a:off x="6961440" y="5722821"/>
                <a:ext cx="0" cy="457249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rot="18000000" flipV="1">
                <a:off x="7110681" y="5546571"/>
                <a:ext cx="0" cy="457249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597" name="Group 49"/>
            <p:cNvGrpSpPr>
              <a:grpSpLocks/>
            </p:cNvGrpSpPr>
            <p:nvPr/>
          </p:nvGrpSpPr>
          <p:grpSpPr bwMode="auto">
            <a:xfrm flipH="1">
              <a:off x="5255940" y="5718770"/>
              <a:ext cx="783364" cy="674156"/>
              <a:chOff x="6556644" y="5722525"/>
              <a:chExt cx="783364" cy="674156"/>
            </a:xfrm>
          </p:grpSpPr>
          <p:cxnSp>
            <p:nvCxnSpPr>
              <p:cNvPr id="51" name="Straight Arrow Connector 50"/>
              <p:cNvCxnSpPr/>
              <p:nvPr/>
            </p:nvCxnSpPr>
            <p:spPr>
              <a:xfrm rot="20700000" flipV="1">
                <a:off x="6556945" y="5938743"/>
                <a:ext cx="0" cy="457296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rot="19800000" flipV="1">
                <a:off x="6774455" y="5859351"/>
                <a:ext cx="0" cy="457296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rot="18900000" flipV="1">
                <a:off x="6961800" y="5722821"/>
                <a:ext cx="0" cy="457249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rot="18000000" flipV="1">
                <a:off x="7111041" y="5546571"/>
                <a:ext cx="0" cy="457249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598" name="TextBox 54"/>
            <p:cNvSpPr txBox="1">
              <a:spLocks noChangeArrowheads="1"/>
            </p:cNvSpPr>
            <p:nvPr/>
          </p:nvSpPr>
          <p:spPr bwMode="auto">
            <a:xfrm>
              <a:off x="5905578" y="6485012"/>
              <a:ext cx="8271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Energy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152786" y="5565980"/>
            <a:ext cx="4783907" cy="10618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cap="all" dirty="0">
                <a:ln w="0">
                  <a:noFill/>
                </a:ln>
                <a:solidFill>
                  <a:srgbClr val="00A2E6"/>
                </a:solidFill>
                <a:latin typeface="+mn-lt"/>
                <a:cs typeface="+mn-cs"/>
              </a:rPr>
              <a:t>The work done by the water is called</a:t>
            </a:r>
            <a:r>
              <a:rPr lang="en-US" sz="3600" b="1" cap="all" dirty="0">
                <a:ln w="0">
                  <a:noFill/>
                </a:ln>
                <a:solidFill>
                  <a:srgbClr val="00A2E6"/>
                </a:solidFill>
                <a:latin typeface="+mn-lt"/>
                <a:cs typeface="+mn-cs"/>
              </a:rPr>
              <a:t> </a:t>
            </a:r>
          </a:p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NATURAL CONVECTION</a:t>
            </a:r>
          </a:p>
        </p:txBody>
      </p:sp>
    </p:spTree>
  </p:cSld>
  <p:clrMapOvr>
    <a:masterClrMapping/>
  </p:clrMapOvr>
  <p:transition spd="slow" advClick="0" advTm="2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POP QUIZ!!!</a:t>
            </a:r>
          </a:p>
        </p:txBody>
      </p:sp>
      <p:grpSp>
        <p:nvGrpSpPr>
          <p:cNvPr id="61442" name="Group 77"/>
          <p:cNvGrpSpPr>
            <a:grpSpLocks/>
          </p:cNvGrpSpPr>
          <p:nvPr/>
        </p:nvGrpSpPr>
        <p:grpSpPr bwMode="auto">
          <a:xfrm flipH="1">
            <a:off x="955675" y="2084388"/>
            <a:ext cx="7056438" cy="3836987"/>
            <a:chOff x="963138" y="2084545"/>
            <a:chExt cx="7148675" cy="4419410"/>
          </a:xfrm>
        </p:grpSpPr>
        <p:grpSp>
          <p:nvGrpSpPr>
            <p:cNvPr id="61444" name="Group 5"/>
            <p:cNvGrpSpPr>
              <a:grpSpLocks/>
            </p:cNvGrpSpPr>
            <p:nvPr/>
          </p:nvGrpSpPr>
          <p:grpSpPr bwMode="auto">
            <a:xfrm>
              <a:off x="963138" y="2084545"/>
              <a:ext cx="2043516" cy="3480784"/>
              <a:chOff x="2019588" y="473075"/>
              <a:chExt cx="3027705" cy="5157183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2019588" y="473075"/>
                <a:ext cx="3028552" cy="515810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3366FF"/>
                  </a:gs>
                  <a:gs pos="100000">
                    <a:srgbClr val="FF0000"/>
                  </a:gs>
                  <a:gs pos="25000">
                    <a:srgbClr val="3366FF"/>
                  </a:gs>
                  <a:gs pos="75000">
                    <a:srgbClr val="FF0000"/>
                  </a:gs>
                </a:gsLst>
              </a:gradFill>
              <a:ln w="203200">
                <a:solidFill>
                  <a:schemeClr val="accent4"/>
                </a:solidFill>
              </a:ln>
              <a:effectLst>
                <a:outerShdw blurRad="127000" dist="76200" dir="6600000" sx="101000" sy="101000" rotWithShape="0">
                  <a:srgbClr val="000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61475" name="Group 7"/>
              <p:cNvGrpSpPr>
                <a:grpSpLocks/>
              </p:cNvGrpSpPr>
              <p:nvPr/>
            </p:nvGrpSpPr>
            <p:grpSpPr bwMode="auto">
              <a:xfrm>
                <a:off x="2478532" y="1832014"/>
                <a:ext cx="2096790" cy="3016249"/>
                <a:chOff x="1843739" y="2698750"/>
                <a:chExt cx="2096790" cy="3016250"/>
              </a:xfrm>
            </p:grpSpPr>
            <p:pic>
              <p:nvPicPr>
                <p:cNvPr id="61476" name="Picture 8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 flipH="1">
                  <a:off x="2198127" y="2698750"/>
                  <a:ext cx="116417" cy="3016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477" name="Picture 9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 flipH="1">
                  <a:off x="2090270" y="2698750"/>
                  <a:ext cx="116417" cy="3016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478" name="Picture 10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 flipH="1">
                  <a:off x="1982412" y="2698750"/>
                  <a:ext cx="116417" cy="3016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479" name="Picture 11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 flipH="1">
                  <a:off x="1874555" y="2698750"/>
                  <a:ext cx="116417" cy="3016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" name="Rectangle 12"/>
                <p:cNvSpPr/>
                <p:nvPr/>
              </p:nvSpPr>
              <p:spPr>
                <a:xfrm flipH="1">
                  <a:off x="1844677" y="2797301"/>
                  <a:ext cx="493241" cy="70436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 flipH="1">
                  <a:off x="1844677" y="3482700"/>
                  <a:ext cx="493241" cy="70436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 flipH="1">
                  <a:off x="1844677" y="4168100"/>
                  <a:ext cx="493241" cy="70436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 flipH="1">
                  <a:off x="1844677" y="4853499"/>
                  <a:ext cx="493241" cy="70436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 flipH="1">
                  <a:off x="1844677" y="5538900"/>
                  <a:ext cx="493241" cy="70436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grpSp>
              <p:nvGrpSpPr>
                <p:cNvPr id="61485" name="Group 17"/>
                <p:cNvGrpSpPr>
                  <a:grpSpLocks/>
                </p:cNvGrpSpPr>
                <p:nvPr/>
              </p:nvGrpSpPr>
              <p:grpSpPr bwMode="auto">
                <a:xfrm flipH="1">
                  <a:off x="2378075" y="2698750"/>
                  <a:ext cx="493061" cy="3016250"/>
                  <a:chOff x="4353861" y="2698750"/>
                  <a:chExt cx="914400" cy="3924300"/>
                </a:xfrm>
              </p:grpSpPr>
              <p:pic>
                <p:nvPicPr>
                  <p:cNvPr id="61506" name="Picture 38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395136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1507" name="Picture 39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595161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1508" name="Picture 40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795186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1509" name="Picture 41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995211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3" name="Rectangle 42"/>
                  <p:cNvSpPr/>
                  <p:nvPr/>
                </p:nvSpPr>
                <p:spPr>
                  <a:xfrm>
                    <a:off x="4352876" y="2826970"/>
                    <a:ext cx="914734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4352876" y="3718710"/>
                    <a:ext cx="914734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5" name="Rectangle 44"/>
                  <p:cNvSpPr/>
                  <p:nvPr/>
                </p:nvSpPr>
                <p:spPr>
                  <a:xfrm>
                    <a:off x="4352876" y="4610452"/>
                    <a:ext cx="914734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>
                  <a:xfrm>
                    <a:off x="4352876" y="5502192"/>
                    <a:ext cx="914734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4352876" y="6393934"/>
                    <a:ext cx="914734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1486" name="Group 18"/>
                <p:cNvGrpSpPr>
                  <a:grpSpLocks/>
                </p:cNvGrpSpPr>
                <p:nvPr/>
              </p:nvGrpSpPr>
              <p:grpSpPr bwMode="auto">
                <a:xfrm flipH="1">
                  <a:off x="2915586" y="2698750"/>
                  <a:ext cx="493061" cy="3016250"/>
                  <a:chOff x="4353861" y="2698750"/>
                  <a:chExt cx="914400" cy="3924300"/>
                </a:xfrm>
              </p:grpSpPr>
              <p:pic>
                <p:nvPicPr>
                  <p:cNvPr id="61497" name="Picture 29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395136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1498" name="Picture 30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595161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1499" name="Picture 31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795186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1500" name="Picture 32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995211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34" name="Rectangle 33"/>
                  <p:cNvSpPr/>
                  <p:nvPr/>
                </p:nvSpPr>
                <p:spPr>
                  <a:xfrm>
                    <a:off x="4337755" y="2826970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35" name="Rectangle 34"/>
                  <p:cNvSpPr/>
                  <p:nvPr/>
                </p:nvSpPr>
                <p:spPr>
                  <a:xfrm>
                    <a:off x="4337755" y="3718710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>
                    <a:off x="4337755" y="4610452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37" name="Rectangle 36"/>
                  <p:cNvSpPr/>
                  <p:nvPr/>
                </p:nvSpPr>
                <p:spPr>
                  <a:xfrm>
                    <a:off x="4337755" y="5502192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38" name="Rectangle 37"/>
                  <p:cNvSpPr/>
                  <p:nvPr/>
                </p:nvSpPr>
                <p:spPr>
                  <a:xfrm>
                    <a:off x="4337755" y="6393934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1487" name="Group 19"/>
                <p:cNvGrpSpPr>
                  <a:grpSpLocks/>
                </p:cNvGrpSpPr>
                <p:nvPr/>
              </p:nvGrpSpPr>
              <p:grpSpPr bwMode="auto">
                <a:xfrm flipH="1">
                  <a:off x="3447468" y="2698750"/>
                  <a:ext cx="493061" cy="3016250"/>
                  <a:chOff x="4353861" y="2698750"/>
                  <a:chExt cx="914400" cy="3924300"/>
                </a:xfrm>
              </p:grpSpPr>
              <p:pic>
                <p:nvPicPr>
                  <p:cNvPr id="61488" name="Picture 20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395136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1489" name="Picture 21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595161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1490" name="Picture 22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795186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1491" name="Picture 23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4995211" y="2698750"/>
                    <a:ext cx="215900" cy="3924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5" name="Rectangle 24"/>
                  <p:cNvSpPr/>
                  <p:nvPr/>
                </p:nvSpPr>
                <p:spPr>
                  <a:xfrm>
                    <a:off x="4351968" y="2826970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>
                    <a:off x="4351968" y="3718710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>
                  <a:xfrm>
                    <a:off x="4351968" y="4610452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28" name="Rectangle 27"/>
                  <p:cNvSpPr/>
                  <p:nvPr/>
                </p:nvSpPr>
                <p:spPr>
                  <a:xfrm>
                    <a:off x="4351968" y="5502192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29" name="Rectangle 28"/>
                  <p:cNvSpPr/>
                  <p:nvPr/>
                </p:nvSpPr>
                <p:spPr>
                  <a:xfrm>
                    <a:off x="4351968" y="6393934"/>
                    <a:ext cx="914737" cy="91641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</p:grpSp>
        </p:grpSp>
        <p:cxnSp>
          <p:nvCxnSpPr>
            <p:cNvPr id="48" name="Straight Connector 47"/>
            <p:cNvCxnSpPr>
              <a:endCxn id="46" idx="0"/>
            </p:cNvCxnSpPr>
            <p:nvPr/>
          </p:nvCxnSpPr>
          <p:spPr>
            <a:xfrm>
              <a:off x="1799428" y="2720852"/>
              <a:ext cx="0" cy="173521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162893" y="2720852"/>
              <a:ext cx="0" cy="173521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439180" y="2720852"/>
              <a:ext cx="0" cy="173521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523141" y="2720852"/>
              <a:ext cx="0" cy="173521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ounded Rectangle 51"/>
            <p:cNvSpPr/>
            <p:nvPr/>
          </p:nvSpPr>
          <p:spPr>
            <a:xfrm>
              <a:off x="3909453" y="2101001"/>
              <a:ext cx="1077528" cy="348140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00FF"/>
                </a:gs>
                <a:gs pos="100000">
                  <a:srgbClr val="FF0080"/>
                </a:gs>
                <a:gs pos="25000">
                  <a:srgbClr val="3366FF"/>
                </a:gs>
                <a:gs pos="75000">
                  <a:srgbClr val="FF008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2167718" y="2322246"/>
              <a:ext cx="1439384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544381" y="2322246"/>
              <a:ext cx="0" cy="3446664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4325991" y="3068262"/>
              <a:ext cx="0" cy="2700649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232069" y="3067576"/>
              <a:ext cx="0" cy="3042019"/>
            </a:xfrm>
            <a:prstGeom prst="line">
              <a:avLst/>
            </a:prstGeom>
            <a:ln w="127000">
              <a:gradFill flip="none" rotWithShape="1">
                <a:gsLst>
                  <a:gs pos="0">
                    <a:srgbClr val="FF0000"/>
                  </a:gs>
                  <a:gs pos="100000">
                    <a:srgbClr val="3366FF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6363644" y="4478011"/>
              <a:ext cx="652950" cy="654592"/>
            </a:xfrm>
            <a:prstGeom prst="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4636383" y="5245968"/>
              <a:ext cx="1217446" cy="0"/>
            </a:xfrm>
            <a:prstGeom prst="line">
              <a:avLst/>
            </a:prstGeom>
            <a:ln w="1270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4636383" y="2322246"/>
              <a:ext cx="1217446" cy="0"/>
            </a:xfrm>
            <a:prstGeom prst="line">
              <a:avLst/>
            </a:prstGeom>
            <a:ln w="127000">
              <a:solidFill>
                <a:srgbClr val="FF008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Arc 59"/>
            <p:cNvSpPr/>
            <p:nvPr/>
          </p:nvSpPr>
          <p:spPr>
            <a:xfrm rot="16200000" flipH="1">
              <a:off x="4391577" y="2567792"/>
              <a:ext cx="2923797" cy="2432773"/>
            </a:xfrm>
            <a:prstGeom prst="arc">
              <a:avLst>
                <a:gd name="adj1" fmla="val 21576992"/>
                <a:gd name="adj2" fmla="val 10805497"/>
              </a:avLst>
            </a:prstGeom>
            <a:ln w="127000" cmpd="sng">
              <a:gradFill flip="none" rotWithShape="1">
                <a:gsLst>
                  <a:gs pos="0">
                    <a:srgbClr val="FF0080"/>
                  </a:gs>
                  <a:gs pos="100000">
                    <a:srgbClr val="0000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6989254" y="4675486"/>
              <a:ext cx="479259" cy="0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002120" y="5008267"/>
              <a:ext cx="477650" cy="0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rapezoid 63"/>
            <p:cNvSpPr/>
            <p:nvPr/>
          </p:nvSpPr>
          <p:spPr>
            <a:xfrm rot="16200000">
              <a:off x="6605606" y="3008679"/>
              <a:ext cx="762471" cy="545198"/>
            </a:xfrm>
            <a:prstGeom prst="trapezoid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457254" y="2900042"/>
              <a:ext cx="654559" cy="762471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66" name="Straight Connector 65"/>
            <p:cNvCxnSpPr>
              <a:stCxn id="64" idx="0"/>
              <a:endCxn id="65" idx="1"/>
            </p:cNvCxnSpPr>
            <p:nvPr/>
          </p:nvCxnSpPr>
          <p:spPr>
            <a:xfrm>
              <a:off x="6714243" y="3280364"/>
              <a:ext cx="743012" cy="0"/>
            </a:xfrm>
            <a:prstGeom prst="line">
              <a:avLst/>
            </a:prstGeom>
            <a:ln w="1270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>
              <a:off x="5528962" y="5079578"/>
              <a:ext cx="609527" cy="60888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385828" y="5107004"/>
              <a:ext cx="447094" cy="25781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1" name="Arc 70"/>
            <p:cNvSpPr/>
            <p:nvPr/>
          </p:nvSpPr>
          <p:spPr>
            <a:xfrm>
              <a:off x="4325991" y="2856159"/>
              <a:ext cx="199423" cy="422376"/>
            </a:xfrm>
            <a:prstGeom prst="arc">
              <a:avLst>
                <a:gd name="adj1" fmla="val 10869024"/>
                <a:gd name="adj2" fmla="val 586122"/>
              </a:avLst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3528298" y="5701258"/>
              <a:ext cx="802517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124627" y="6035867"/>
              <a:ext cx="1439385" cy="0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158401" y="5207571"/>
              <a:ext cx="0" cy="901435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2384832" y="5275224"/>
              <a:ext cx="804125" cy="0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3607102" y="5895075"/>
              <a:ext cx="609528" cy="60888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465576" y="5920674"/>
              <a:ext cx="447094" cy="25781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61443" name="TextBox 62"/>
          <p:cNvSpPr txBox="1">
            <a:spLocks noChangeArrowheads="1"/>
          </p:cNvSpPr>
          <p:nvPr/>
        </p:nvSpPr>
        <p:spPr bwMode="auto">
          <a:xfrm>
            <a:off x="474663" y="6094413"/>
            <a:ext cx="16287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It is a </a:t>
            </a:r>
            <a:r>
              <a:rPr lang="en-US" sz="2400" b="1">
                <a:solidFill>
                  <a:srgbClr val="00A2E6"/>
                </a:solidFill>
                <a:latin typeface="Calibri" pitchFamily="34" charset="0"/>
              </a:rPr>
              <a:t>PWR! </a:t>
            </a:r>
            <a:endParaRPr lang="en-US" sz="2400"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9725"/>
            <a:ext cx="9144000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677916"/>
            <a:ext cx="9144000" cy="1015663"/>
          </a:xfrm>
          <a:prstGeom prst="rect">
            <a:avLst/>
          </a:prstGeom>
          <a:solidFill>
            <a:schemeClr val="accent2">
              <a:alpha val="56000"/>
            </a:schemeClr>
          </a:solidFill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+mn-lt"/>
                <a:cs typeface="+mn-cs"/>
              </a:rPr>
              <a:t>Where is the Reactor?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9725"/>
            <a:ext cx="9144000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677916"/>
            <a:ext cx="9144000" cy="1015663"/>
          </a:xfrm>
          <a:prstGeom prst="rect">
            <a:avLst/>
          </a:prstGeom>
          <a:solidFill>
            <a:schemeClr val="accent2">
              <a:alpha val="56000"/>
            </a:schemeClr>
          </a:solidFill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+mn-lt"/>
                <a:cs typeface="+mn-cs"/>
              </a:rPr>
              <a:t>Where is the Reactor?</a:t>
            </a:r>
          </a:p>
        </p:txBody>
      </p:sp>
      <p:pic>
        <p:nvPicPr>
          <p:cNvPr id="63491" name="Picture 6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750" y="3659188"/>
            <a:ext cx="9652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6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6900" y="3659188"/>
            <a:ext cx="9652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7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2921169"/>
            <a:ext cx="9144000" cy="1015663"/>
          </a:xfrm>
          <a:prstGeom prst="rect">
            <a:avLst/>
          </a:prstGeom>
          <a:solidFill>
            <a:schemeClr val="accent2">
              <a:alpha val="56000"/>
            </a:schemeClr>
          </a:solidFill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+mn-lt"/>
                <a:cs typeface="+mn-cs"/>
              </a:rPr>
              <a:t>Then what are these?</a:t>
            </a:r>
          </a:p>
        </p:txBody>
      </p:sp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2705724"/>
            <a:ext cx="9144000" cy="1446550"/>
          </a:xfrm>
          <a:prstGeom prst="rect">
            <a:avLst/>
          </a:prstGeom>
          <a:solidFill>
            <a:schemeClr val="accent2">
              <a:alpha val="56000"/>
            </a:schemeClr>
          </a:solidFill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+mn-lt"/>
                <a:cs typeface="+mn-cs"/>
              </a:rPr>
              <a:t>Cooling Towers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+mn-lt"/>
                <a:cs typeface="+mn-cs"/>
              </a:rPr>
              <a:t>They chill the cold water used by the condenser.</a:t>
            </a:r>
          </a:p>
        </p:txBody>
      </p:sp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1238" y="333375"/>
            <a:ext cx="2943225" cy="4921250"/>
          </a:xfrm>
          <a:prstGeom prst="rect">
            <a:avLst/>
          </a:prstGeom>
          <a:noFill/>
          <a:ln w="304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6562" name="Title 1"/>
          <p:cNvSpPr>
            <a:spLocks noGrp="1"/>
          </p:cNvSpPr>
          <p:nvPr>
            <p:ph type="title" orient="vert"/>
          </p:nvPr>
        </p:nvSpPr>
        <p:spPr bwMode="auto">
          <a:xfrm rot="10800000">
            <a:off x="365125" y="473075"/>
            <a:ext cx="968375" cy="59213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BWR Containment</a:t>
            </a:r>
          </a:p>
        </p:txBody>
      </p:sp>
      <p:sp>
        <p:nvSpPr>
          <p:cNvPr id="66563" name="TextBox 182"/>
          <p:cNvSpPr txBox="1">
            <a:spLocks noChangeArrowheads="1"/>
          </p:cNvSpPr>
          <p:nvPr/>
        </p:nvSpPr>
        <p:spPr bwMode="auto">
          <a:xfrm>
            <a:off x="1581150" y="5522913"/>
            <a:ext cx="5581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Find the cooling towers!</a:t>
            </a:r>
            <a:endParaRPr lang="en-US" sz="2400" b="1">
              <a:latin typeface="Calibri" pitchFamily="34" charset="0"/>
            </a:endParaRPr>
          </a:p>
        </p:txBody>
      </p:sp>
      <p:grpSp>
        <p:nvGrpSpPr>
          <p:cNvPr id="66564" name="Group 117"/>
          <p:cNvGrpSpPr>
            <a:grpSpLocks/>
          </p:cNvGrpSpPr>
          <p:nvPr/>
        </p:nvGrpSpPr>
        <p:grpSpPr bwMode="auto">
          <a:xfrm>
            <a:off x="2741613" y="1044575"/>
            <a:ext cx="2043112" cy="3481388"/>
            <a:chOff x="2019588" y="473075"/>
            <a:chExt cx="3027705" cy="5157184"/>
          </a:xfrm>
        </p:grpSpPr>
        <p:sp>
          <p:nvSpPr>
            <p:cNvPr id="119" name="Rounded Rectangle 118"/>
            <p:cNvSpPr/>
            <p:nvPr/>
          </p:nvSpPr>
          <p:spPr>
            <a:xfrm>
              <a:off x="2019588" y="473075"/>
              <a:ext cx="3027705" cy="515718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366FF"/>
                </a:gs>
                <a:gs pos="100000">
                  <a:srgbClr val="FF0000"/>
                </a:gs>
                <a:gs pos="25000">
                  <a:srgbClr val="3366FF"/>
                </a:gs>
                <a:gs pos="75000">
                  <a:srgbClr val="FF000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66587" name="Group 127"/>
            <p:cNvGrpSpPr>
              <a:grpSpLocks/>
            </p:cNvGrpSpPr>
            <p:nvPr/>
          </p:nvGrpSpPr>
          <p:grpSpPr bwMode="auto">
            <a:xfrm>
              <a:off x="2478531" y="1832014"/>
              <a:ext cx="2096790" cy="3016250"/>
              <a:chOff x="1843739" y="2698750"/>
              <a:chExt cx="2096790" cy="3016250"/>
            </a:xfrm>
          </p:grpSpPr>
          <p:pic>
            <p:nvPicPr>
              <p:cNvPr id="66588" name="Picture 131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2198127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589" name="Picture 133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2090270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590" name="Picture 134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1982412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591" name="Picture 135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1874555" y="2698750"/>
                <a:ext cx="116417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7" name="Rectangle 136"/>
              <p:cNvSpPr/>
              <p:nvPr/>
            </p:nvSpPr>
            <p:spPr>
              <a:xfrm flipH="1">
                <a:off x="1843539" y="2795487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8" name="Rectangle 137"/>
              <p:cNvSpPr/>
              <p:nvPr/>
            </p:nvSpPr>
            <p:spPr>
              <a:xfrm flipH="1">
                <a:off x="1843539" y="3482171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9" name="Rectangle 138"/>
              <p:cNvSpPr/>
              <p:nvPr/>
            </p:nvSpPr>
            <p:spPr>
              <a:xfrm flipH="1">
                <a:off x="1843539" y="4166502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0" name="Rectangle 139"/>
              <p:cNvSpPr/>
              <p:nvPr/>
            </p:nvSpPr>
            <p:spPr>
              <a:xfrm flipH="1">
                <a:off x="1843539" y="4853186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1" name="Rectangle 140"/>
              <p:cNvSpPr/>
              <p:nvPr/>
            </p:nvSpPr>
            <p:spPr>
              <a:xfrm flipH="1">
                <a:off x="1843539" y="5537518"/>
                <a:ext cx="494031" cy="7055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66597" name="Group 141"/>
              <p:cNvGrpSpPr>
                <a:grpSpLocks/>
              </p:cNvGrpSpPr>
              <p:nvPr/>
            </p:nvGrpSpPr>
            <p:grpSpPr bwMode="auto">
              <a:xfrm flipH="1">
                <a:off x="2378075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66618" name="Picture 162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39513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6619" name="Picture 163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59516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6620" name="Picture 164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79518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6621" name="Picture 165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521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67" name="Rectangle 166"/>
                <p:cNvSpPr/>
                <p:nvPr/>
              </p:nvSpPr>
              <p:spPr>
                <a:xfrm>
                  <a:off x="4353009" y="2824610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68" name="Rectangle 167"/>
                <p:cNvSpPr/>
                <p:nvPr/>
              </p:nvSpPr>
              <p:spPr>
                <a:xfrm>
                  <a:off x="4353009" y="3718022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4353009" y="4608373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4353009" y="5501784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4353009" y="6392137"/>
                  <a:ext cx="91620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66598" name="Group 142"/>
              <p:cNvGrpSpPr>
                <a:grpSpLocks/>
              </p:cNvGrpSpPr>
              <p:nvPr/>
            </p:nvGrpSpPr>
            <p:grpSpPr bwMode="auto">
              <a:xfrm flipH="1">
                <a:off x="2915586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66609" name="Picture 153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39513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6610" name="Picture 154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59516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6611" name="Picture 155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79518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6612" name="Picture 156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521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8" name="Rectangle 157"/>
                <p:cNvSpPr/>
                <p:nvPr/>
              </p:nvSpPr>
              <p:spPr>
                <a:xfrm>
                  <a:off x="4355111" y="2824610"/>
                  <a:ext cx="92929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>
                  <a:off x="4355111" y="3718022"/>
                  <a:ext cx="92929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60" name="Rectangle 159"/>
                <p:cNvSpPr/>
                <p:nvPr/>
              </p:nvSpPr>
              <p:spPr>
                <a:xfrm>
                  <a:off x="4355111" y="4608373"/>
                  <a:ext cx="92929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61" name="Rectangle 160"/>
                <p:cNvSpPr/>
                <p:nvPr/>
              </p:nvSpPr>
              <p:spPr>
                <a:xfrm>
                  <a:off x="4355111" y="5501784"/>
                  <a:ext cx="92929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4355111" y="6392137"/>
                  <a:ext cx="92929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66599" name="Group 143"/>
              <p:cNvGrpSpPr>
                <a:grpSpLocks/>
              </p:cNvGrpSpPr>
              <p:nvPr/>
            </p:nvGrpSpPr>
            <p:grpSpPr bwMode="auto">
              <a:xfrm flipH="1">
                <a:off x="3447468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66600" name="Picture 144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39513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6601" name="Picture 145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59516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6602" name="Picture 146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795186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6603" name="Picture 147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5211" y="2698750"/>
                  <a:ext cx="215900" cy="3924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9" name="Rectangle 148"/>
                <p:cNvSpPr/>
                <p:nvPr/>
              </p:nvSpPr>
              <p:spPr>
                <a:xfrm>
                  <a:off x="4355502" y="2824610"/>
                  <a:ext cx="92929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>
                  <a:off x="4355502" y="3718022"/>
                  <a:ext cx="92929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4355502" y="4608373"/>
                  <a:ext cx="92929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52" name="Rectangle 151"/>
                <p:cNvSpPr/>
                <p:nvPr/>
              </p:nvSpPr>
              <p:spPr>
                <a:xfrm>
                  <a:off x="4355502" y="5501784"/>
                  <a:ext cx="92929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4355502" y="6392137"/>
                  <a:ext cx="929290" cy="9178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172" name="Rectangle 171"/>
          <p:cNvSpPr/>
          <p:nvPr/>
        </p:nvSpPr>
        <p:spPr>
          <a:xfrm>
            <a:off x="7175500" y="3724275"/>
            <a:ext cx="654050" cy="6540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73" name="Straight Connector 172"/>
          <p:cNvCxnSpPr/>
          <p:nvPr/>
        </p:nvCxnSpPr>
        <p:spPr>
          <a:xfrm>
            <a:off x="3873500" y="4316413"/>
            <a:ext cx="2951163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3873500" y="1282700"/>
            <a:ext cx="2951163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Arc 184"/>
          <p:cNvSpPr/>
          <p:nvPr/>
        </p:nvSpPr>
        <p:spPr>
          <a:xfrm rot="16200000" flipH="1">
            <a:off x="5307474" y="1583206"/>
            <a:ext cx="3034901" cy="243277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86" name="Straight Connector 185"/>
          <p:cNvCxnSpPr/>
          <p:nvPr/>
        </p:nvCxnSpPr>
        <p:spPr>
          <a:xfrm>
            <a:off x="7802563" y="3921125"/>
            <a:ext cx="477837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>
            <a:off x="7808913" y="4192588"/>
            <a:ext cx="477837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573" name="TextBox 187"/>
          <p:cNvSpPr txBox="1">
            <a:spLocks noChangeArrowheads="1"/>
          </p:cNvSpPr>
          <p:nvPr/>
        </p:nvSpPr>
        <p:spPr bwMode="auto">
          <a:xfrm>
            <a:off x="7051675" y="4337050"/>
            <a:ext cx="1155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Condenser</a:t>
            </a:r>
          </a:p>
        </p:txBody>
      </p:sp>
      <p:sp>
        <p:nvSpPr>
          <p:cNvPr id="189" name="Trapezoid 188"/>
          <p:cNvSpPr/>
          <p:nvPr/>
        </p:nvSpPr>
        <p:spPr>
          <a:xfrm rot="16200000">
            <a:off x="7577138" y="1968500"/>
            <a:ext cx="763587" cy="544513"/>
          </a:xfrm>
          <a:prstGeom prst="trapezoid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8429625" y="1858963"/>
            <a:ext cx="654050" cy="763587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1" name="Straight Connector 190"/>
          <p:cNvCxnSpPr>
            <a:stCxn id="189" idx="0"/>
            <a:endCxn id="190" idx="1"/>
          </p:cNvCxnSpPr>
          <p:nvPr/>
        </p:nvCxnSpPr>
        <p:spPr>
          <a:xfrm>
            <a:off x="7686675" y="2241550"/>
            <a:ext cx="742950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577" name="TextBox 191"/>
          <p:cNvSpPr txBox="1">
            <a:spLocks noChangeArrowheads="1"/>
          </p:cNvSpPr>
          <p:nvPr/>
        </p:nvSpPr>
        <p:spPr bwMode="auto">
          <a:xfrm>
            <a:off x="7867650" y="1246188"/>
            <a:ext cx="1122363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Turbine/</a:t>
            </a:r>
          </a:p>
          <a:p>
            <a:r>
              <a:rPr lang="en-US" sz="1400">
                <a:latin typeface="Calibri" pitchFamily="34" charset="0"/>
              </a:rPr>
              <a:t>Generator</a:t>
            </a:r>
          </a:p>
        </p:txBody>
      </p:sp>
      <p:sp>
        <p:nvSpPr>
          <p:cNvPr id="193" name="Oval 192"/>
          <p:cNvSpPr/>
          <p:nvPr/>
        </p:nvSpPr>
        <p:spPr>
          <a:xfrm>
            <a:off x="5900738" y="4119563"/>
            <a:ext cx="608012" cy="608012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5757863" y="4146550"/>
            <a:ext cx="446087" cy="257175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6580" name="TextBox 194"/>
          <p:cNvSpPr txBox="1">
            <a:spLocks noChangeArrowheads="1"/>
          </p:cNvSpPr>
          <p:nvPr/>
        </p:nvSpPr>
        <p:spPr bwMode="auto">
          <a:xfrm>
            <a:off x="5791200" y="4702175"/>
            <a:ext cx="725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Pump</a:t>
            </a:r>
          </a:p>
        </p:txBody>
      </p:sp>
      <p:cxnSp>
        <p:nvCxnSpPr>
          <p:cNvPr id="196" name="Straight Connector 195"/>
          <p:cNvCxnSpPr/>
          <p:nvPr/>
        </p:nvCxnSpPr>
        <p:spPr>
          <a:xfrm>
            <a:off x="3578225" y="2490788"/>
            <a:ext cx="0" cy="173355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3940175" y="2490788"/>
            <a:ext cx="0" cy="173355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>
            <a:off x="3217863" y="2490788"/>
            <a:ext cx="0" cy="173355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>
            <a:off x="4302125" y="2490788"/>
            <a:ext cx="0" cy="173355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585" name="Picture 6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40688" y="3724275"/>
            <a:ext cx="97155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Boiling Water Reactor</a:t>
            </a:r>
          </a:p>
        </p:txBody>
      </p:sp>
      <p:pic>
        <p:nvPicPr>
          <p:cNvPr id="67586" name="Picture 5" descr="student-bw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62125"/>
            <a:ext cx="9144000" cy="478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85088" y="5072063"/>
            <a:ext cx="14525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ChangeAspect="1"/>
          </p:cNvPicPr>
          <p:nvPr/>
        </p:nvPicPr>
        <p:blipFill>
          <a:blip r:embed="rId2"/>
          <a:srcRect b="4593"/>
          <a:stretch>
            <a:fillRect/>
          </a:stretch>
        </p:blipFill>
        <p:spPr bwMode="auto">
          <a:xfrm>
            <a:off x="441325" y="1749425"/>
            <a:ext cx="18859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325" y="3121025"/>
            <a:ext cx="20939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325" y="4492625"/>
            <a:ext cx="21764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itle 5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smtClean="0"/>
              <a:t>What have we left out of this presentation?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74950" y="1914525"/>
            <a:ext cx="6083300" cy="3992563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bg1">
                  <a:lumMod val="65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Instrumentation</a:t>
            </a:r>
          </a:p>
          <a:p>
            <a:pPr eaLnBrk="1" fontAlgn="auto" hangingPunct="1">
              <a:spcAft>
                <a:spcPts val="0"/>
              </a:spcAft>
              <a:buClr>
                <a:schemeClr val="bg1">
                  <a:lumMod val="65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Systems for optimizing efficiency</a:t>
            </a:r>
          </a:p>
          <a:p>
            <a:pPr lvl="1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Control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ystem components used by operators </a:t>
            </a:r>
          </a:p>
          <a:p>
            <a:pPr lvl="1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Steam system components for thermodynamic efficiency</a:t>
            </a:r>
          </a:p>
          <a:p>
            <a:pPr eaLnBrk="1" fontAlgn="auto" hangingPunct="1">
              <a:spcAft>
                <a:spcPts val="0"/>
              </a:spcAft>
              <a:buClr>
                <a:schemeClr val="bg1">
                  <a:lumMod val="65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Equipment to support outages and refueling</a:t>
            </a:r>
          </a:p>
          <a:p>
            <a:pPr eaLnBrk="1" fontAlgn="auto" hangingPunct="1">
              <a:spcAft>
                <a:spcPts val="0"/>
              </a:spcAft>
              <a:buClr>
                <a:schemeClr val="bg1">
                  <a:lumMod val="65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Safety Systems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20000">
    <p:pu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A few words about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375" y="1873250"/>
            <a:ext cx="4206875" cy="4778375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bg1">
                  <a:lumMod val="65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Reactor designs provide two primary safety functions</a:t>
            </a:r>
          </a:p>
          <a:p>
            <a:pPr eaLnBrk="1" fontAlgn="auto" hangingPunct="1">
              <a:spcAft>
                <a:spcPts val="0"/>
              </a:spcAft>
              <a:buClr>
                <a:schemeClr val="bg1">
                  <a:lumMod val="65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Contain radioactive material to protect the public</a:t>
            </a:r>
          </a:p>
          <a:p>
            <a:pPr lvl="1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Many layers of containment</a:t>
            </a:r>
          </a:p>
          <a:p>
            <a:pPr eaLnBrk="1" fontAlgn="auto" hangingPunct="1">
              <a:spcAft>
                <a:spcPts val="0"/>
              </a:spcAft>
              <a:buClr>
                <a:schemeClr val="bg1">
                  <a:lumMod val="65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Maintain ability to cool the fuel</a:t>
            </a:r>
          </a:p>
          <a:p>
            <a:pPr lvl="1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Emergency Core Cooling Systems to move additional cooling water through the core during accident scenarios</a:t>
            </a:r>
          </a:p>
          <a:p>
            <a:pPr lvl="1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Pumps driven by offsite power</a:t>
            </a:r>
          </a:p>
          <a:p>
            <a:pPr lvl="2" eaLnBrk="1" fontAlgn="auto" hangingPunct="1">
              <a:spcAft>
                <a:spcPts val="0"/>
              </a:spcAft>
              <a:buClr>
                <a:schemeClr val="bg1">
                  <a:lumMod val="65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Backup battery power</a:t>
            </a:r>
          </a:p>
          <a:p>
            <a:pPr lvl="2" eaLnBrk="1" fontAlgn="auto" hangingPunct="1">
              <a:spcAft>
                <a:spcPts val="0"/>
              </a:spcAft>
              <a:buClr>
                <a:schemeClr val="bg1">
                  <a:lumMod val="65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Backup diesel generators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23" y="2091239"/>
            <a:ext cx="3476634" cy="4345793"/>
          </a:xfrm>
          <a:prstGeom prst="roundRect">
            <a:avLst>
              <a:gd name="adj" fmla="val 5367"/>
            </a:avLst>
          </a:prstGeom>
          <a:ln w="63500" cap="rnd">
            <a:solidFill>
              <a:srgbClr val="333333"/>
            </a:solidFill>
          </a:ln>
          <a:effectLst>
            <a:reflection blurRad="6350" stA="50000" endA="275" endPos="40000" dist="228600" dir="5400000" sy="-100000" algn="bl" rotWithShape="0"/>
          </a:effectLst>
          <a:scene3d>
            <a:camera prst="isometricOffAxis2Left"/>
            <a:lightRig rig="contrasting" dir="t">
              <a:rot lat="0" lon="0" rev="3000000"/>
            </a:lightRig>
          </a:scene3d>
          <a:sp3d extrusionH="127000" contourW="127000" prstMaterial="matte">
            <a:bevelT w="95250" h="31750"/>
            <a:contourClr>
              <a:schemeClr val="accent6">
                <a:lumMod val="50000"/>
              </a:schemeClr>
            </a:contourClr>
          </a:sp3d>
        </p:spPr>
      </p:pic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Advanced Reactors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778000"/>
            <a:ext cx="8461375" cy="16700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200" smtClean="0"/>
              <a:t>Generation III+ reactors have more safety systems that are driven by natural forces like gravity and natural convection.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Less susceptible to interruptions in offsite power and less reliant on backup diesel generators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Small Modular Reactors</a:t>
            </a:r>
          </a:p>
        </p:txBody>
      </p:sp>
      <p:pic>
        <p:nvPicPr>
          <p:cNvPr id="7065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" y="3679825"/>
            <a:ext cx="4048125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127500" y="3486150"/>
            <a:ext cx="4730750" cy="289401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Generation IV reactors use alternative coolants such as helium, liquid metals, or molten salts.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Operate at higher temperatures and offer improved efficiency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More safety features which rely on natural forces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May offer opportunities to better utilize fuel resources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3105150"/>
            <a:ext cx="91440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latin typeface="Calibri" pitchFamily="34" charset="0"/>
              </a:rPr>
              <a:t>What does this have to do with </a:t>
            </a:r>
          </a:p>
          <a:p>
            <a:pPr algn="ctr"/>
            <a:r>
              <a:rPr lang="en-US" sz="4000" i="1">
                <a:latin typeface="Calibri" pitchFamily="34" charset="0"/>
              </a:rPr>
              <a:t>NUCLEAR ENERGY</a:t>
            </a:r>
            <a:r>
              <a:rPr lang="en-US" sz="4000">
                <a:latin typeface="Calibri" pitchFamily="34" charset="0"/>
              </a:rPr>
              <a:t>?</a:t>
            </a:r>
          </a:p>
          <a:p>
            <a:pPr algn="ctr"/>
            <a:endParaRPr lang="en-US" sz="4000"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1784" b="11784"/>
          <a:stretch>
            <a:fillRect/>
          </a:stretch>
        </p:blipFill>
        <p:spPr bwMode="auto">
          <a:xfrm>
            <a:off x="284163" y="444500"/>
            <a:ext cx="8574087" cy="43688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213" y="4813300"/>
            <a:ext cx="7772400" cy="10493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Nuclear Energy </a:t>
            </a:r>
            <a:r>
              <a:rPr lang="en-US" dirty="0">
                <a:latin typeface="+mn-lt"/>
              </a:rPr>
              <a:t>101</a:t>
            </a:r>
          </a:p>
        </p:txBody>
      </p:sp>
      <p:sp>
        <p:nvSpPr>
          <p:cNvPr id="71683" name="Text Placeholder 4"/>
          <p:cNvSpPr>
            <a:spLocks noGrp="1"/>
          </p:cNvSpPr>
          <p:nvPr>
            <p:ph type="body" idx="1"/>
          </p:nvPr>
        </p:nvSpPr>
        <p:spPr bwMode="auto">
          <a:xfrm>
            <a:off x="469900" y="5862638"/>
            <a:ext cx="7732713" cy="403225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Questions? Send them to neoutreach@anl.gov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3105150"/>
            <a:ext cx="91440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latin typeface="Calibri" pitchFamily="34" charset="0"/>
              </a:rPr>
              <a:t>What does this have to do with </a:t>
            </a:r>
          </a:p>
          <a:p>
            <a:pPr algn="ctr"/>
            <a:r>
              <a:rPr lang="en-US" sz="4000" i="1">
                <a:latin typeface="Calibri" pitchFamily="34" charset="0"/>
              </a:rPr>
              <a:t>ELECTRIC GENERATION</a:t>
            </a:r>
            <a:r>
              <a:rPr lang="en-US" sz="4000">
                <a:latin typeface="Calibri" pitchFamily="34" charset="0"/>
              </a:rPr>
              <a:t>?</a:t>
            </a:r>
          </a:p>
          <a:p>
            <a:pPr algn="ctr"/>
            <a:endParaRPr lang="en-US" sz="4000"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125" y="4800600"/>
            <a:ext cx="5691188" cy="56673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How is a Power Plant like a Coffee Pot?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 bwMode="auto">
          <a:xfrm>
            <a:off x="3070225" y="5367338"/>
            <a:ext cx="5653088" cy="8048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This is worth a closer look.</a:t>
            </a:r>
          </a:p>
        </p:txBody>
      </p:sp>
      <p:pic>
        <p:nvPicPr>
          <p:cNvPr id="27651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-29420" b="-29420"/>
          <a:stretch>
            <a:fillRect/>
          </a:stretch>
        </p:blipFill>
        <p:spPr bwMode="auto">
          <a:xfrm>
            <a:off x="284163" y="457200"/>
            <a:ext cx="2736850" cy="2908300"/>
          </a:xfrm>
        </p:spPr>
      </p:pic>
      <p:pic>
        <p:nvPicPr>
          <p:cNvPr id="27652" name="Picture Placeholder 65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l="-4996" r="-4996"/>
          <a:stretch>
            <a:fillRect/>
          </a:stretch>
        </p:blipFill>
        <p:spPr bwMode="auto">
          <a:xfrm>
            <a:off x="284163" y="3365500"/>
            <a:ext cx="1828800" cy="1936750"/>
          </a:xfrm>
        </p:spPr>
      </p:pic>
      <p:grpSp>
        <p:nvGrpSpPr>
          <p:cNvPr id="27653" name="Group 66"/>
          <p:cNvGrpSpPr>
            <a:grpSpLocks/>
          </p:cNvGrpSpPr>
          <p:nvPr/>
        </p:nvGrpSpPr>
        <p:grpSpPr bwMode="auto">
          <a:xfrm>
            <a:off x="3840163" y="279400"/>
            <a:ext cx="4125912" cy="4383088"/>
            <a:chOff x="2922406" y="2130534"/>
            <a:chExt cx="4521687" cy="4723810"/>
          </a:xfrm>
        </p:grpSpPr>
        <p:sp>
          <p:nvSpPr>
            <p:cNvPr id="68" name="Arc 67"/>
            <p:cNvSpPr/>
            <p:nvPr/>
          </p:nvSpPr>
          <p:spPr>
            <a:xfrm>
              <a:off x="5615308" y="4545073"/>
              <a:ext cx="1371600" cy="1371600"/>
            </a:xfrm>
            <a:prstGeom prst="arc">
              <a:avLst>
                <a:gd name="adj1" fmla="val 21576992"/>
                <a:gd name="adj2" fmla="val 10805497"/>
              </a:avLst>
            </a:prstGeom>
            <a:ln w="127000" cmpd="sng">
              <a:gradFill flip="none" rotWithShape="1">
                <a:gsLst>
                  <a:gs pos="0">
                    <a:srgbClr val="FF0000"/>
                  </a:gs>
                  <a:gs pos="100000">
                    <a:srgbClr val="3366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69" name="Straight Connector 68"/>
            <p:cNvCxnSpPr>
              <a:stCxn id="0" idx="0"/>
            </p:cNvCxnSpPr>
            <p:nvPr/>
          </p:nvCxnSpPr>
          <p:spPr>
            <a:xfrm flipV="1">
              <a:off x="6986531" y="3644686"/>
              <a:ext cx="0" cy="1580876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5615585" y="2130534"/>
              <a:ext cx="0" cy="3095028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an 70"/>
            <p:cNvSpPr/>
            <p:nvPr/>
          </p:nvSpPr>
          <p:spPr>
            <a:xfrm>
              <a:off x="6528969" y="3047579"/>
              <a:ext cx="915124" cy="1216454"/>
            </a:xfrm>
            <a:prstGeom prst="can">
              <a:avLst/>
            </a:prstGeom>
            <a:solidFill>
              <a:srgbClr val="3366FF"/>
            </a:solidFill>
            <a:ln>
              <a:noFill/>
            </a:ln>
            <a:effectLst>
              <a:outerShdw blurRad="101600" dist="50800" dir="8100000" algn="tr" rotWithShape="0">
                <a:prstClr val="black">
                  <a:alpha val="9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4437754" y="2195548"/>
              <a:ext cx="1177831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>
              <a:off x="3812568" y="2476880"/>
              <a:ext cx="1371600" cy="1117776"/>
              <a:chOff x="3812568" y="2476880"/>
              <a:chExt cx="1371600" cy="1117776"/>
            </a:xfrm>
            <a:effectLst>
              <a:outerShdw blurRad="101600" dist="50800" dir="8100000" algn="tr" rotWithShape="0">
                <a:prstClr val="black">
                  <a:alpha val="90000"/>
                </a:prstClr>
              </a:outerShdw>
            </a:effectLst>
          </p:grpSpPr>
          <p:sp>
            <p:nvSpPr>
              <p:cNvPr id="92" name="Trapezoid 91"/>
              <p:cNvSpPr/>
              <p:nvPr/>
            </p:nvSpPr>
            <p:spPr>
              <a:xfrm rot="10800000">
                <a:off x="3812568" y="2591180"/>
                <a:ext cx="1371600" cy="914400"/>
              </a:xfrm>
              <a:prstGeom prst="trapezoid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812568" y="2476880"/>
                <a:ext cx="1371600" cy="2286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4056770" y="3447104"/>
                <a:ext cx="885311" cy="14755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pic>
          <p:nvPicPr>
            <p:cNvPr id="27663" name="Picture 7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2922406" y="4241342"/>
              <a:ext cx="2539294" cy="2318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5" name="Straight Connector 74"/>
            <p:cNvCxnSpPr>
              <a:stCxn id="93" idx="4"/>
            </p:cNvCxnSpPr>
            <p:nvPr/>
          </p:nvCxnSpPr>
          <p:spPr>
            <a:xfrm flipH="1" flipV="1">
              <a:off x="4496906" y="2151065"/>
              <a:ext cx="1740" cy="554333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5798261" y="3228935"/>
              <a:ext cx="0" cy="1315687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6807334" y="4376953"/>
              <a:ext cx="0" cy="102312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4314230" y="2130534"/>
              <a:ext cx="0" cy="46023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4465590" y="3779847"/>
              <a:ext cx="0" cy="46194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6318456" y="5962962"/>
              <a:ext cx="0" cy="456812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670" name="Group 80"/>
            <p:cNvGrpSpPr>
              <a:grpSpLocks/>
            </p:cNvGrpSpPr>
            <p:nvPr/>
          </p:nvGrpSpPr>
          <p:grpSpPr bwMode="auto">
            <a:xfrm>
              <a:off x="6556644" y="5718770"/>
              <a:ext cx="783364" cy="674156"/>
              <a:chOff x="6556644" y="5722525"/>
              <a:chExt cx="783364" cy="674156"/>
            </a:xfrm>
          </p:grpSpPr>
          <p:cxnSp>
            <p:nvCxnSpPr>
              <p:cNvPr id="88" name="Straight Arrow Connector 87"/>
              <p:cNvCxnSpPr/>
              <p:nvPr/>
            </p:nvCxnSpPr>
            <p:spPr>
              <a:xfrm rot="20700000" flipV="1">
                <a:off x="6556805" y="5939343"/>
                <a:ext cx="0" cy="456812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/>
              <p:cNvCxnSpPr/>
              <p:nvPr/>
            </p:nvCxnSpPr>
            <p:spPr>
              <a:xfrm rot="19800000" flipV="1">
                <a:off x="6774278" y="5858931"/>
                <a:ext cx="0" cy="456811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 rot="18900000" flipV="1">
                <a:off x="6961304" y="5722539"/>
                <a:ext cx="0" cy="457561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 rot="18000000" flipV="1">
                <a:off x="7110925" y="5546315"/>
                <a:ext cx="0" cy="457561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671" name="Group 81"/>
            <p:cNvGrpSpPr>
              <a:grpSpLocks/>
            </p:cNvGrpSpPr>
            <p:nvPr/>
          </p:nvGrpSpPr>
          <p:grpSpPr bwMode="auto">
            <a:xfrm flipH="1">
              <a:off x="5255940" y="5718770"/>
              <a:ext cx="783364" cy="674156"/>
              <a:chOff x="6556644" y="5722525"/>
              <a:chExt cx="783364" cy="674156"/>
            </a:xfrm>
          </p:grpSpPr>
          <p:cxnSp>
            <p:nvCxnSpPr>
              <p:cNvPr id="84" name="Straight Arrow Connector 83"/>
              <p:cNvCxnSpPr/>
              <p:nvPr/>
            </p:nvCxnSpPr>
            <p:spPr>
              <a:xfrm rot="20700000" flipV="1">
                <a:off x="6555857" y="5939343"/>
                <a:ext cx="0" cy="456812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rot="19800000" flipV="1">
                <a:off x="6773330" y="5858931"/>
                <a:ext cx="0" cy="456811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 rot="18900000" flipV="1">
                <a:off x="6962095" y="5722538"/>
                <a:ext cx="0" cy="457562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/>
              <p:nvPr/>
            </p:nvCxnSpPr>
            <p:spPr>
              <a:xfrm rot="18000000" flipV="1">
                <a:off x="7111716" y="5546314"/>
                <a:ext cx="0" cy="457562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672" name="TextBox 82"/>
            <p:cNvSpPr txBox="1">
              <a:spLocks noChangeArrowheads="1"/>
            </p:cNvSpPr>
            <p:nvPr/>
          </p:nvSpPr>
          <p:spPr bwMode="auto">
            <a:xfrm>
              <a:off x="5905578" y="6485012"/>
              <a:ext cx="8271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Energy</a:t>
              </a:r>
            </a:p>
          </p:txBody>
        </p:sp>
      </p:grpSp>
      <p:sp>
        <p:nvSpPr>
          <p:cNvPr id="27654" name="Rectangle 36"/>
          <p:cNvSpPr>
            <a:spLocks noChangeArrowheads="1"/>
          </p:cNvSpPr>
          <p:nvPr/>
        </p:nvSpPr>
        <p:spPr bwMode="auto">
          <a:xfrm>
            <a:off x="6194425" y="6505575"/>
            <a:ext cx="2663825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Calibri" pitchFamily="34" charset="0"/>
              </a:rPr>
              <a:t>Images: www.tva.gov or Microsoft Office Clip Art Gallery</a:t>
            </a:r>
          </a:p>
        </p:txBody>
      </p:sp>
    </p:spTree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125" y="4800600"/>
            <a:ext cx="5691188" cy="56673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How is a Power Plant like a Coffee Pot?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 bwMode="auto">
          <a:xfrm>
            <a:off x="3070225" y="5367338"/>
            <a:ext cx="5653088" cy="8048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First, we won’t need a coffee pot in a power plant.</a:t>
            </a:r>
          </a:p>
        </p:txBody>
      </p:sp>
      <p:pic>
        <p:nvPicPr>
          <p:cNvPr id="28675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-29420" b="-29420"/>
          <a:stretch>
            <a:fillRect/>
          </a:stretch>
        </p:blipFill>
        <p:spPr bwMode="auto">
          <a:xfrm>
            <a:off x="284163" y="457200"/>
            <a:ext cx="2736850" cy="2908300"/>
          </a:xfrm>
        </p:spPr>
      </p:pic>
      <p:sp>
        <p:nvSpPr>
          <p:cNvPr id="36" name="Arc 35"/>
          <p:cNvSpPr/>
          <p:nvPr/>
        </p:nvSpPr>
        <p:spPr>
          <a:xfrm>
            <a:off x="6297081" y="2519602"/>
            <a:ext cx="1251547" cy="1272363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7" name="Straight Connector 36"/>
          <p:cNvCxnSpPr>
            <a:stCxn id="0" idx="0"/>
          </p:cNvCxnSpPr>
          <p:nvPr/>
        </p:nvCxnSpPr>
        <p:spPr>
          <a:xfrm flipV="1">
            <a:off x="7548563" y="1684338"/>
            <a:ext cx="0" cy="146685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297613" y="279400"/>
            <a:ext cx="0" cy="287178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Can 38"/>
          <p:cNvSpPr/>
          <p:nvPr/>
        </p:nvSpPr>
        <p:spPr>
          <a:xfrm>
            <a:off x="7131050" y="1131888"/>
            <a:ext cx="835025" cy="1127125"/>
          </a:xfrm>
          <a:prstGeom prst="can">
            <a:avLst/>
          </a:prstGeom>
          <a:solidFill>
            <a:srgbClr val="3366FF"/>
          </a:solidFill>
          <a:ln>
            <a:noFill/>
          </a:ln>
          <a:effectLst>
            <a:outerShdw blurRad="101600" dist="50800" dir="8100000" algn="tr" rotWithShape="0">
              <a:prstClr val="black">
                <a:alpha val="9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5221288" y="339725"/>
            <a:ext cx="1076325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4652131" y="601045"/>
            <a:ext cx="1251547" cy="1036903"/>
            <a:chOff x="3812568" y="2476880"/>
            <a:chExt cx="1371600" cy="1117776"/>
          </a:xfrm>
          <a:effectLst>
            <a:outerShdw blurRad="101600" dist="50800" dir="8100000" algn="tr" rotWithShape="0">
              <a:prstClr val="black">
                <a:alpha val="90000"/>
              </a:prstClr>
            </a:outerShdw>
          </a:effectLst>
        </p:grpSpPr>
        <p:sp>
          <p:nvSpPr>
            <p:cNvPr id="60" name="Trapezoid 59"/>
            <p:cNvSpPr/>
            <p:nvPr/>
          </p:nvSpPr>
          <p:spPr>
            <a:xfrm rot="10800000">
              <a:off x="3812568" y="2591180"/>
              <a:ext cx="1371600" cy="914400"/>
            </a:xfrm>
            <a:prstGeom prst="trapezoid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812568" y="2476880"/>
              <a:ext cx="1371600" cy="2286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056770" y="3447104"/>
              <a:ext cx="885311" cy="147552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3840163" y="2238375"/>
            <a:ext cx="2316162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Connector 42"/>
          <p:cNvCxnSpPr>
            <a:stCxn id="61" idx="4"/>
          </p:cNvCxnSpPr>
          <p:nvPr/>
        </p:nvCxnSpPr>
        <p:spPr>
          <a:xfrm flipH="1" flipV="1">
            <a:off x="5276850" y="298450"/>
            <a:ext cx="1588" cy="51435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6464300" y="1298575"/>
            <a:ext cx="0" cy="122078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7385050" y="2362200"/>
            <a:ext cx="0" cy="950913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108575" y="279400"/>
            <a:ext cx="0" cy="42703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248275" y="1809750"/>
            <a:ext cx="0" cy="428625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6938963" y="3833813"/>
            <a:ext cx="0" cy="42545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691" name="Group 48"/>
          <p:cNvGrpSpPr>
            <a:grpSpLocks/>
          </p:cNvGrpSpPr>
          <p:nvPr/>
        </p:nvGrpSpPr>
        <p:grpSpPr bwMode="auto">
          <a:xfrm>
            <a:off x="7156450" y="3608388"/>
            <a:ext cx="714375" cy="625475"/>
            <a:chOff x="6556644" y="5722525"/>
            <a:chExt cx="783364" cy="674156"/>
          </a:xfrm>
        </p:grpSpPr>
        <p:cxnSp>
          <p:nvCxnSpPr>
            <p:cNvPr id="56" name="Straight Arrow Connector 55"/>
            <p:cNvCxnSpPr/>
            <p:nvPr/>
          </p:nvCxnSpPr>
          <p:spPr>
            <a:xfrm rot="20700000" flipV="1">
              <a:off x="6556644" y="5939829"/>
              <a:ext cx="0" cy="456852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19800000" flipV="1">
              <a:off x="6774246" y="5859409"/>
              <a:ext cx="0" cy="456851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18900000" flipV="1">
              <a:off x="6961382" y="5722890"/>
              <a:ext cx="0" cy="457832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18000000" flipV="1">
              <a:off x="7111092" y="5546651"/>
              <a:ext cx="0" cy="457832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92" name="Group 49"/>
          <p:cNvGrpSpPr>
            <a:grpSpLocks/>
          </p:cNvGrpSpPr>
          <p:nvPr/>
        </p:nvGrpSpPr>
        <p:grpSpPr bwMode="auto">
          <a:xfrm flipH="1">
            <a:off x="5969000" y="3608388"/>
            <a:ext cx="714375" cy="625475"/>
            <a:chOff x="6556644" y="5722525"/>
            <a:chExt cx="783364" cy="674156"/>
          </a:xfrm>
        </p:grpSpPr>
        <p:cxnSp>
          <p:nvCxnSpPr>
            <p:cNvPr id="52" name="Straight Arrow Connector 51"/>
            <p:cNvCxnSpPr/>
            <p:nvPr/>
          </p:nvCxnSpPr>
          <p:spPr>
            <a:xfrm rot="20700000" flipV="1">
              <a:off x="6556644" y="5939829"/>
              <a:ext cx="0" cy="456852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19800000" flipV="1">
              <a:off x="6774245" y="5859409"/>
              <a:ext cx="0" cy="456851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18900000" flipV="1">
              <a:off x="6961381" y="5722889"/>
              <a:ext cx="0" cy="457833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18000000" flipV="1">
              <a:off x="7111091" y="5546650"/>
              <a:ext cx="0" cy="457833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693" name="TextBox 50"/>
          <p:cNvSpPr txBox="1">
            <a:spLocks noChangeArrowheads="1"/>
          </p:cNvSpPr>
          <p:nvPr/>
        </p:nvSpPr>
        <p:spPr bwMode="auto">
          <a:xfrm>
            <a:off x="6562725" y="4319588"/>
            <a:ext cx="75406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Energy</a:t>
            </a:r>
          </a:p>
        </p:txBody>
      </p:sp>
      <p:pic>
        <p:nvPicPr>
          <p:cNvPr id="28694" name="Picture Placeholder 65"/>
          <p:cNvPicPr>
            <a:picLocks noGrp="1" noChangeAspect="1"/>
          </p:cNvPicPr>
          <p:nvPr>
            <p:ph type="pic" idx="14"/>
          </p:nvPr>
        </p:nvPicPr>
        <p:blipFill>
          <a:blip r:embed="rId4"/>
          <a:srcRect l="-4996" r="-4996"/>
          <a:stretch>
            <a:fillRect/>
          </a:stretch>
        </p:blipFill>
        <p:spPr bwMode="auto">
          <a:xfrm>
            <a:off x="284163" y="3365500"/>
            <a:ext cx="1828800" cy="1936750"/>
          </a:xfrm>
        </p:spPr>
      </p:pic>
      <p:sp>
        <p:nvSpPr>
          <p:cNvPr id="64" name="Text Placeholder 4"/>
          <p:cNvSpPr txBox="1">
            <a:spLocks/>
          </p:cNvSpPr>
          <p:nvPr/>
        </p:nvSpPr>
        <p:spPr bwMode="auto">
          <a:xfrm>
            <a:off x="3076575" y="5632450"/>
            <a:ext cx="5653088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A6A6A6"/>
              </a:buClr>
              <a:buSzPct val="90000"/>
              <a:buFont typeface="Wingdings" pitchFamily="2" charset="2"/>
              <a:buNone/>
            </a:pPr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Next we should probably look at things from a different angle.</a:t>
            </a:r>
          </a:p>
        </p:txBody>
      </p:sp>
      <p:sp>
        <p:nvSpPr>
          <p:cNvPr id="28696" name="Rectangle 64"/>
          <p:cNvSpPr>
            <a:spLocks noChangeArrowheads="1"/>
          </p:cNvSpPr>
          <p:nvPr/>
        </p:nvSpPr>
        <p:spPr bwMode="auto">
          <a:xfrm>
            <a:off x="6194425" y="6505575"/>
            <a:ext cx="2663825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Calibri" pitchFamily="34" charset="0"/>
              </a:rPr>
              <a:t>Images: www.tva.gov or Microsoft Office Clip Art Gallery</a:t>
            </a:r>
          </a:p>
        </p:txBody>
      </p:sp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3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9" grpId="0" animBg="1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125" y="4800600"/>
            <a:ext cx="5691188" cy="56673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How is a Power Plant like a Coffee Pot?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 bwMode="auto">
          <a:xfrm>
            <a:off x="3070225" y="5367338"/>
            <a:ext cx="5653088" cy="8048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We need a bigger heat source than a coffee pot’s hot plate.</a:t>
            </a:r>
          </a:p>
        </p:txBody>
      </p:sp>
      <p:pic>
        <p:nvPicPr>
          <p:cNvPr id="29699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-29420" b="-29420"/>
          <a:stretch>
            <a:fillRect/>
          </a:stretch>
        </p:blipFill>
        <p:spPr bwMode="auto">
          <a:xfrm>
            <a:off x="284163" y="457200"/>
            <a:ext cx="2736850" cy="2908300"/>
          </a:xfrm>
        </p:spPr>
      </p:pic>
      <p:grpSp>
        <p:nvGrpSpPr>
          <p:cNvPr id="29700" name="Group 5"/>
          <p:cNvGrpSpPr>
            <a:grpSpLocks/>
          </p:cNvGrpSpPr>
          <p:nvPr/>
        </p:nvGrpSpPr>
        <p:grpSpPr bwMode="auto">
          <a:xfrm>
            <a:off x="3660775" y="876300"/>
            <a:ext cx="4127500" cy="3867150"/>
            <a:chOff x="3768345" y="1575242"/>
            <a:chExt cx="2573937" cy="1901654"/>
          </a:xfrm>
        </p:grpSpPr>
        <p:sp>
          <p:nvSpPr>
            <p:cNvPr id="13" name="Arc 12"/>
            <p:cNvSpPr/>
            <p:nvPr/>
          </p:nvSpPr>
          <p:spPr>
            <a:xfrm rot="5400000">
              <a:off x="4245450" y="1892747"/>
              <a:ext cx="1251547" cy="1272363"/>
            </a:xfrm>
            <a:prstGeom prst="arc">
              <a:avLst>
                <a:gd name="adj1" fmla="val 21576992"/>
                <a:gd name="adj2" fmla="val 10805497"/>
              </a:avLst>
            </a:prstGeom>
            <a:ln w="127000" cmpd="sng">
              <a:gradFill flip="none" rotWithShape="1">
                <a:gsLst>
                  <a:gs pos="0">
                    <a:srgbClr val="FF0000"/>
                  </a:gs>
                  <a:gs pos="100000">
                    <a:srgbClr val="3366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4" name="Straight Connector 13"/>
            <p:cNvCxnSpPr>
              <a:stCxn id="0" idx="0"/>
            </p:cNvCxnSpPr>
            <p:nvPr/>
          </p:nvCxnSpPr>
          <p:spPr>
            <a:xfrm rot="5400000" flipV="1">
              <a:off x="5608710" y="2420917"/>
              <a:ext cx="0" cy="1467144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875138" y="1903113"/>
              <a:ext cx="1467144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4875138" y="2067830"/>
              <a:ext cx="950377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5400000">
              <a:off x="5350326" y="2516146"/>
              <a:ext cx="0" cy="950377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5400000" flipV="1">
              <a:off x="3980200" y="2333731"/>
              <a:ext cx="0" cy="42371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711" name="Group 19"/>
            <p:cNvGrpSpPr>
              <a:grpSpLocks/>
            </p:cNvGrpSpPr>
            <p:nvPr/>
          </p:nvGrpSpPr>
          <p:grpSpPr bwMode="auto">
            <a:xfrm rot="5400000">
              <a:off x="3748538" y="2806807"/>
              <a:ext cx="714798" cy="625380"/>
              <a:chOff x="6556644" y="5722525"/>
              <a:chExt cx="783364" cy="674156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rot="20700000" flipV="1">
                <a:off x="6556344" y="5943290"/>
                <a:ext cx="0" cy="457824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rot="19800000" flipV="1">
                <a:off x="6773648" y="5863251"/>
                <a:ext cx="0" cy="457824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rot="18900000" flipV="1">
                <a:off x="6961865" y="5722334"/>
                <a:ext cx="0" cy="456852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rot="18000000" flipV="1">
                <a:off x="7111154" y="5546887"/>
                <a:ext cx="0" cy="457708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712" name="Group 20"/>
            <p:cNvGrpSpPr>
              <a:grpSpLocks/>
            </p:cNvGrpSpPr>
            <p:nvPr/>
          </p:nvGrpSpPr>
          <p:grpSpPr bwMode="auto">
            <a:xfrm rot="5400000" flipH="1">
              <a:off x="3748538" y="1619951"/>
              <a:ext cx="714798" cy="625380"/>
              <a:chOff x="6556644" y="5722525"/>
              <a:chExt cx="783364" cy="674156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 rot="20700000" flipV="1">
                <a:off x="6556344" y="5943290"/>
                <a:ext cx="0" cy="457824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rot="19800000" flipV="1">
                <a:off x="6773648" y="5863251"/>
                <a:ext cx="0" cy="457824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rot="18900000" flipV="1">
                <a:off x="6961864" y="5722334"/>
                <a:ext cx="0" cy="456852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rot="18000000" flipV="1">
                <a:off x="7111154" y="5546887"/>
                <a:ext cx="0" cy="457708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9701" name="Picture Placeholder 65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l="-4996" r="-4996"/>
          <a:stretch>
            <a:fillRect/>
          </a:stretch>
        </p:blipFill>
        <p:spPr bwMode="auto">
          <a:xfrm>
            <a:off x="284163" y="3365500"/>
            <a:ext cx="1828800" cy="1936750"/>
          </a:xfrm>
        </p:spPr>
      </p:pic>
      <p:sp>
        <p:nvSpPr>
          <p:cNvPr id="29702" name="Rectangle 30"/>
          <p:cNvSpPr>
            <a:spLocks noChangeArrowheads="1"/>
          </p:cNvSpPr>
          <p:nvPr/>
        </p:nvSpPr>
        <p:spPr bwMode="auto">
          <a:xfrm>
            <a:off x="6194425" y="6505575"/>
            <a:ext cx="2663825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Calibri" pitchFamily="34" charset="0"/>
              </a:rPr>
              <a:t>Images: www.tva.gov or Microsoft Office Clip Art Gallery</a:t>
            </a:r>
          </a:p>
        </p:txBody>
      </p:sp>
    </p:spTree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Spectrum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1646</TotalTime>
  <Words>1154</Words>
  <Application>Microsoft Office PowerPoint</Application>
  <PresentationFormat>On-screen Show (4:3)</PresentationFormat>
  <Paragraphs>190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Design Template</vt:lpstr>
      </vt:variant>
      <vt:variant>
        <vt:i4>18</vt:i4>
      </vt:variant>
      <vt:variant>
        <vt:lpstr>Slide Titles</vt:lpstr>
      </vt:variant>
      <vt:variant>
        <vt:i4>50</vt:i4>
      </vt:variant>
    </vt:vector>
  </HeadingPairs>
  <TitlesOfParts>
    <vt:vector size="73" baseType="lpstr">
      <vt:lpstr>Arial</vt:lpstr>
      <vt:lpstr>Corbel</vt:lpstr>
      <vt:lpstr>Calibri</vt:lpstr>
      <vt:lpstr>Wingdings</vt:lpstr>
      <vt:lpstr>Gill Sans Light</vt:lpstr>
      <vt:lpstr>Spectrum</vt:lpstr>
      <vt:lpstr>Spectrum</vt:lpstr>
      <vt:lpstr>Spectrum</vt:lpstr>
      <vt:lpstr>Spectrum</vt:lpstr>
      <vt:lpstr>Spectrum</vt:lpstr>
      <vt:lpstr>Spectrum</vt:lpstr>
      <vt:lpstr>Spectrum</vt:lpstr>
      <vt:lpstr>Spectrum</vt:lpstr>
      <vt:lpstr>Spectrum</vt:lpstr>
      <vt:lpstr>Spectrum</vt:lpstr>
      <vt:lpstr>Spectrum</vt:lpstr>
      <vt:lpstr>Spectrum</vt:lpstr>
      <vt:lpstr>Spectrum</vt:lpstr>
      <vt:lpstr>Spectrum</vt:lpstr>
      <vt:lpstr>Spectrum</vt:lpstr>
      <vt:lpstr>Spectrum</vt:lpstr>
      <vt:lpstr>Spectrum</vt:lpstr>
      <vt:lpstr>Spectrum</vt:lpstr>
      <vt:lpstr>Nuclear Energy 101</vt:lpstr>
      <vt:lpstr>Slide 2</vt:lpstr>
      <vt:lpstr>How does your coffee pot work?</vt:lpstr>
      <vt:lpstr>Coffee Pots: The Naked Truth  </vt:lpstr>
      <vt:lpstr>Slide 5</vt:lpstr>
      <vt:lpstr>Slide 6</vt:lpstr>
      <vt:lpstr>How is a Power Plant like a Coffee Pot?</vt:lpstr>
      <vt:lpstr>How is a Power Plant like a Coffee Pot?</vt:lpstr>
      <vt:lpstr>How is a Power Plant like a Coffee Pot?</vt:lpstr>
      <vt:lpstr>How is a Power Plant like a Coffee Pot?</vt:lpstr>
      <vt:lpstr>How is a Power Plant like a Coffee Pot?</vt:lpstr>
      <vt:lpstr>How is a Power Plant like a Coffee Pot?</vt:lpstr>
      <vt:lpstr>How is a Power Plant like a Coffee Pot?</vt:lpstr>
      <vt:lpstr>How is a Power Plant like a Coffee Pot?</vt:lpstr>
      <vt:lpstr>Slide 15</vt:lpstr>
      <vt:lpstr>It’s the Fuel!</vt:lpstr>
      <vt:lpstr>Slide 17</vt:lpstr>
      <vt:lpstr>What is Nuclear Fission?</vt:lpstr>
      <vt:lpstr>What is Nuclear Fission?</vt:lpstr>
      <vt:lpstr>What is Nuclear Fission?</vt:lpstr>
      <vt:lpstr>Let’s Build a Nuclear Power Plant</vt:lpstr>
      <vt:lpstr>Let’s Build a Nuclear Power Plant</vt:lpstr>
      <vt:lpstr>Let’s Build a Nuclear Power Plant</vt:lpstr>
      <vt:lpstr>Let’s Build a Nuclear Power Plant</vt:lpstr>
      <vt:lpstr>Let’s Build a Nuclear Power Plant</vt:lpstr>
      <vt:lpstr>Let’s Build a Nuclear Power Plant</vt:lpstr>
      <vt:lpstr>A Reality Check</vt:lpstr>
      <vt:lpstr>Let’s Build a Nuclear Power Plant</vt:lpstr>
      <vt:lpstr>Let’s Build a Nuclear Power Plant</vt:lpstr>
      <vt:lpstr>Let’s Build a Nuclear Power Plant</vt:lpstr>
      <vt:lpstr>What’s so CRITICAL?</vt:lpstr>
      <vt:lpstr>Boiling Water Reactor (BWR)</vt:lpstr>
      <vt:lpstr>Pressurized Water Reactor (PWR)</vt:lpstr>
      <vt:lpstr>PWR Containment</vt:lpstr>
      <vt:lpstr>Pressurized Water Reactor</vt:lpstr>
      <vt:lpstr>BWR Containment</vt:lpstr>
      <vt:lpstr>Boiling Water Reactor</vt:lpstr>
      <vt:lpstr>POP QUIZ!!!</vt:lpstr>
      <vt:lpstr>POP QUIZ!!!</vt:lpstr>
      <vt:lpstr>POP QUIZ!!!</vt:lpstr>
      <vt:lpstr>Slide 41</vt:lpstr>
      <vt:lpstr>Slide 42</vt:lpstr>
      <vt:lpstr>Slide 43</vt:lpstr>
      <vt:lpstr>Slide 44</vt:lpstr>
      <vt:lpstr>BWR Containment</vt:lpstr>
      <vt:lpstr>Boiling Water Reactor</vt:lpstr>
      <vt:lpstr>What have we left out of this presentation?</vt:lpstr>
      <vt:lpstr>A few words about SAFETY</vt:lpstr>
      <vt:lpstr>Advanced Reactors</vt:lpstr>
      <vt:lpstr>Nuclear Energy 101</vt:lpstr>
    </vt:vector>
  </TitlesOfParts>
  <Company>Argonne National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Energy 101</dc:title>
  <dc:creator>David Pointer</dc:creator>
  <cp:lastModifiedBy>Claudia</cp:lastModifiedBy>
  <cp:revision>93</cp:revision>
  <dcterms:created xsi:type="dcterms:W3CDTF">2012-03-07T19:49:52Z</dcterms:created>
  <dcterms:modified xsi:type="dcterms:W3CDTF">2012-11-09T16:35:56Z</dcterms:modified>
</cp:coreProperties>
</file>